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25" r:id="rId2"/>
  </p:sldMasterIdLst>
  <p:notesMasterIdLst>
    <p:notesMasterId r:id="rId16"/>
  </p:notesMasterIdLst>
  <p:handoutMasterIdLst>
    <p:handoutMasterId r:id="rId17"/>
  </p:handoutMasterIdLst>
  <p:sldIdLst>
    <p:sldId id="257" r:id="rId3"/>
    <p:sldId id="386" r:id="rId4"/>
    <p:sldId id="388" r:id="rId5"/>
    <p:sldId id="393" r:id="rId6"/>
    <p:sldId id="389" r:id="rId7"/>
    <p:sldId id="390" r:id="rId8"/>
    <p:sldId id="392" r:id="rId9"/>
    <p:sldId id="391" r:id="rId10"/>
    <p:sldId id="395" r:id="rId11"/>
    <p:sldId id="397" r:id="rId12"/>
    <p:sldId id="398" r:id="rId13"/>
    <p:sldId id="399" r:id="rId14"/>
    <p:sldId id="400" r:id="rId15"/>
  </p:sldIdLst>
  <p:sldSz cx="12192000" cy="6858000"/>
  <p:notesSz cx="9601200" cy="73152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1700"/>
    <a:srgbClr val="FFFFFF"/>
    <a:srgbClr val="9E1026"/>
    <a:srgbClr val="F2F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1" autoAdjust="0"/>
    <p:restoredTop sz="89344" autoAdjust="0"/>
  </p:normalViewPr>
  <p:slideViewPr>
    <p:cSldViewPr>
      <p:cViewPr>
        <p:scale>
          <a:sx n="94" d="100"/>
          <a:sy n="94" d="100"/>
        </p:scale>
        <p:origin x="31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22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tags" Target="tags/tag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D66CE51-C75A-41B1-A3CE-409F84AF5E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58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9275"/>
            <a:ext cx="48768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CFFE6DE-0DB3-42D2-AD14-BEFEB6EBE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68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C5B47D-F0B6-4388-97CD-50D985A92944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9275"/>
            <a:ext cx="4876800" cy="27432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138250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s-ES" dirty="0" err="1" smtClean="0"/>
              <a:t>Violence</a:t>
            </a:r>
            <a:r>
              <a:rPr lang="es-ES" dirty="0" smtClean="0"/>
              <a:t> </a:t>
            </a:r>
            <a:r>
              <a:rPr lang="es-ES" dirty="0" err="1" smtClean="0"/>
              <a:t>measures</a:t>
            </a:r>
            <a:r>
              <a:rPr lang="es-ES" baseline="0" dirty="0" smtClean="0"/>
              <a:t> are in general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statistically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significant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due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low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sample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power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but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point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estimates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ideosyncratic</a:t>
            </a:r>
            <a:r>
              <a:rPr lang="es-ES" baseline="0" dirty="0" smtClean="0"/>
              <a:t> shocks are of </a:t>
            </a:r>
            <a:r>
              <a:rPr lang="es-ES" baseline="0" dirty="0" err="1" smtClean="0"/>
              <a:t>same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magnitude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other</a:t>
            </a:r>
            <a:r>
              <a:rPr lang="es-ES" baseline="0" dirty="0" smtClean="0"/>
              <a:t> shocks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7008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44962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8193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878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s-ES" dirty="0" err="1" smtClean="0"/>
              <a:t>From</a:t>
            </a:r>
            <a:r>
              <a:rPr lang="es-ES" dirty="0" smtClean="0"/>
              <a:t> a </a:t>
            </a:r>
            <a:r>
              <a:rPr lang="es-ES" dirty="0" err="1" smtClean="0"/>
              <a:t>humanitarian</a:t>
            </a:r>
            <a:r>
              <a:rPr lang="es-ES" dirty="0" smtClean="0"/>
              <a:t> and </a:t>
            </a:r>
            <a:r>
              <a:rPr lang="es-ES" dirty="0" err="1" smtClean="0"/>
              <a:t>development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perspective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essential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considering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vulnerability</a:t>
            </a:r>
            <a:r>
              <a:rPr lang="es-ES" baseline="0" dirty="0" smtClean="0"/>
              <a:t> of IDP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4914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3 reasons: Preventive, Escape from </a:t>
            </a:r>
            <a:r>
              <a:rPr lang="en-US" dirty="0" err="1" smtClean="0"/>
              <a:t>hadrships</a:t>
            </a:r>
            <a:r>
              <a:rPr lang="en-US" dirty="0" smtClean="0"/>
              <a:t> and preserve life, reactive as a consequence of</a:t>
            </a:r>
            <a:r>
              <a:rPr lang="en-US" baseline="0" dirty="0" smtClean="0"/>
              <a:t> direct exposure</a:t>
            </a:r>
          </a:p>
          <a:p>
            <a:r>
              <a:rPr lang="en-US" dirty="0" smtClean="0"/>
              <a:t>2. As violence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intenifies</a:t>
            </a:r>
            <a:r>
              <a:rPr lang="en-US" baseline="0" dirty="0" smtClean="0"/>
              <a:t>, sociodemographic and economic profile changes, entire households migrate, women, children and elderly. Lower capacity to generate incomes</a:t>
            </a:r>
          </a:p>
          <a:p>
            <a:r>
              <a:rPr lang="en-US" baseline="0" dirty="0" smtClean="0"/>
              <a:t>3. Greater motivations, but lower capacity; not only profile, but also disruption of networks, financial institutions, and risk of expropriation</a:t>
            </a:r>
          </a:p>
          <a:p>
            <a:r>
              <a:rPr lang="en-US" baseline="0" dirty="0" smtClean="0"/>
              <a:t>4.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FFE6DE-0DB3-42D2-AD14-BEFEB6EBEE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634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 dirty="0" err="1" smtClean="0"/>
          </a:p>
        </p:txBody>
      </p:sp>
    </p:spTree>
    <p:extLst>
      <p:ext uri="{BB962C8B-B14F-4D97-AF65-F5344CB8AC3E}">
        <p14:creationId xmlns:p14="http://schemas.microsoft.com/office/powerpoint/2010/main" val="1935318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 dirty="0" err="1" smtClean="0"/>
          </a:p>
        </p:txBody>
      </p:sp>
    </p:spTree>
    <p:extLst>
      <p:ext uri="{BB962C8B-B14F-4D97-AF65-F5344CB8AC3E}">
        <p14:creationId xmlns:p14="http://schemas.microsoft.com/office/powerpoint/2010/main" val="943158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s-ES" dirty="0" err="1" smtClean="0"/>
          </a:p>
        </p:txBody>
      </p:sp>
    </p:spTree>
    <p:extLst>
      <p:ext uri="{BB962C8B-B14F-4D97-AF65-F5344CB8AC3E}">
        <p14:creationId xmlns:p14="http://schemas.microsoft.com/office/powerpoint/2010/main" val="1594688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440681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440681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55" tIns="46988" rIns="95655" bIns="46988" anchor="b"/>
          <a:lstStyle/>
          <a:p>
            <a:pPr algn="r"/>
            <a:r>
              <a:rPr lang="en-US" sz="1300" dirty="0"/>
              <a:t>69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1"/>
            <a:ext cx="4160520" cy="365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s-CO"/>
          </a:p>
        </p:txBody>
      </p:sp>
      <p:sp>
        <p:nvSpPr>
          <p:cNvPr id="216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1725" y="554038"/>
            <a:ext cx="4857750" cy="2732087"/>
          </a:xfrm>
          <a:ln cap="flat"/>
        </p:spPr>
      </p:sp>
      <p:sp>
        <p:nvSpPr>
          <p:cNvPr id="216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s-ES" dirty="0" err="1" smtClean="0"/>
              <a:t>Violence</a:t>
            </a:r>
            <a:r>
              <a:rPr lang="es-ES" dirty="0" smtClean="0"/>
              <a:t> </a:t>
            </a:r>
            <a:r>
              <a:rPr lang="es-ES" dirty="0" err="1" smtClean="0"/>
              <a:t>measures</a:t>
            </a:r>
            <a:r>
              <a:rPr lang="es-ES" baseline="0" dirty="0" smtClean="0"/>
              <a:t> are in general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statistically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significant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due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low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sample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power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but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point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estimates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ideosyncratic</a:t>
            </a:r>
            <a:r>
              <a:rPr lang="es-ES" baseline="0" dirty="0" smtClean="0"/>
              <a:t> shocks are of </a:t>
            </a:r>
            <a:r>
              <a:rPr lang="es-ES" baseline="0" dirty="0" err="1" smtClean="0"/>
              <a:t>same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magnitude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other</a:t>
            </a:r>
            <a:r>
              <a:rPr lang="es-ES" baseline="0" dirty="0" smtClean="0"/>
              <a:t> shocks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0141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NUL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cambiar el estilo de título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F6E4C-936A-47A7-BEBF-33174797D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4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5853B-D9EE-428A-87FE-DACFFF3BD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1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FCA4-8053-4154-A07A-C57673A71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18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deagos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4294967295"/>
          </p:nvPr>
        </p:nvSpPr>
        <p:spPr>
          <a:xfrm>
            <a:off x="1" y="1929432"/>
            <a:ext cx="12192001" cy="533400"/>
          </a:xfrm>
        </p:spPr>
        <p:txBody>
          <a:bodyPr>
            <a:noAutofit/>
          </a:bodyPr>
          <a:lstStyle>
            <a:lvl1pPr marL="0" indent="0" algn="just">
              <a:buNone/>
              <a:defRPr sz="2800"/>
            </a:lvl1pPr>
          </a:lstStyle>
          <a:p>
            <a:pPr algn="l"/>
            <a:r>
              <a:rPr lang="es-ES" sz="3200" smtClean="0">
                <a:solidFill>
                  <a:srgbClr val="368CD2"/>
                </a:solidFill>
                <a:latin typeface="Helvetica"/>
                <a:cs typeface="Helvetica"/>
              </a:rPr>
              <a:t>Click to edit Master subtitle style</a:t>
            </a:r>
            <a:endParaRPr lang="es-ES_tradnl" sz="3200" dirty="0">
              <a:solidFill>
                <a:srgbClr val="368CD2"/>
              </a:solidFill>
              <a:latin typeface="Helvetica"/>
              <a:cs typeface="Helvetica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0" y="298377"/>
            <a:ext cx="12192000" cy="1282219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es-ES" sz="4400" cap="small" smtClean="0">
                <a:solidFill>
                  <a:srgbClr val="B02232"/>
                </a:solidFill>
                <a:latin typeface="Helvetica Neue Bold Condensed"/>
                <a:cs typeface="Helvetica Neue Bold Condensed"/>
              </a:rPr>
              <a:t>Click to edit Master title style</a:t>
            </a:r>
            <a:endParaRPr lang="es-ES_tradnl" sz="4400" cap="small" dirty="0">
              <a:solidFill>
                <a:srgbClr val="B02232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70112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02232"/>
                </a:solidFill>
              </a:defRPr>
            </a:lvl1pPr>
          </a:lstStyle>
          <a:p>
            <a:r>
              <a:rPr kumimoji="0" lang="es-ES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7993" y="6356350"/>
            <a:ext cx="264160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02232"/>
                </a:solidFill>
              </a:defRPr>
            </a:lvl1pPr>
          </a:lstStyle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Click to edit Master text styles</a:t>
            </a:r>
          </a:p>
          <a:p>
            <a:pPr lvl="1" eaLnBrk="1" latinLnBrk="0" hangingPunct="1"/>
            <a:r>
              <a:rPr lang="es-ES" smtClean="0"/>
              <a:t>Second level</a:t>
            </a:r>
          </a:p>
          <a:p>
            <a:pPr lvl="2" eaLnBrk="1" latinLnBrk="0" hangingPunct="1"/>
            <a:r>
              <a:rPr lang="es-ES" smtClean="0"/>
              <a:t>Third level</a:t>
            </a:r>
          </a:p>
          <a:p>
            <a:pPr lvl="3" eaLnBrk="1" latinLnBrk="0" hangingPunct="1"/>
            <a:r>
              <a:rPr lang="es-ES" smtClean="0"/>
              <a:t>Fourth level</a:t>
            </a:r>
          </a:p>
          <a:p>
            <a:pPr lvl="4" eaLnBrk="1" latinLnBrk="0" hangingPunct="1"/>
            <a:r>
              <a:rPr lang="es-ES" smtClean="0"/>
              <a:t>Fifth level</a:t>
            </a:r>
            <a:endParaRPr kumimoji="0"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83773" y="6372172"/>
            <a:ext cx="484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68CD2"/>
                </a:solidFill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55746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s-E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Click to edit Master text styles</a:t>
            </a:r>
          </a:p>
          <a:p>
            <a:pPr lvl="1" eaLnBrk="1" latinLnBrk="0" hangingPunct="1"/>
            <a:r>
              <a:rPr lang="es-ES" smtClean="0"/>
              <a:t>Second level</a:t>
            </a:r>
          </a:p>
          <a:p>
            <a:pPr lvl="2" eaLnBrk="1" latinLnBrk="0" hangingPunct="1"/>
            <a:r>
              <a:rPr lang="es-ES" smtClean="0"/>
              <a:t>Third level</a:t>
            </a:r>
          </a:p>
          <a:p>
            <a:pPr lvl="3" eaLnBrk="1" latinLnBrk="0" hangingPunct="1"/>
            <a:r>
              <a:rPr lang="es-ES" smtClean="0"/>
              <a:t>Fourth level</a:t>
            </a:r>
          </a:p>
          <a:p>
            <a:pPr lvl="4" eaLnBrk="1" latinLnBrk="0" hangingPunct="1"/>
            <a:r>
              <a:rPr lang="es-E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Click to edit Master text styles</a:t>
            </a:r>
          </a:p>
          <a:p>
            <a:pPr lvl="1" eaLnBrk="1" latinLnBrk="0" hangingPunct="1"/>
            <a:r>
              <a:rPr lang="es-ES" smtClean="0"/>
              <a:t>Second level</a:t>
            </a:r>
          </a:p>
          <a:p>
            <a:pPr lvl="2" eaLnBrk="1" latinLnBrk="0" hangingPunct="1"/>
            <a:r>
              <a:rPr lang="es-ES" smtClean="0"/>
              <a:t>Third level</a:t>
            </a:r>
          </a:p>
          <a:p>
            <a:pPr lvl="3" eaLnBrk="1" latinLnBrk="0" hangingPunct="1"/>
            <a:r>
              <a:rPr lang="es-ES" smtClean="0"/>
              <a:t>Fourth level</a:t>
            </a:r>
          </a:p>
          <a:p>
            <a:pPr lvl="4" eaLnBrk="1" latinLnBrk="0" hangingPunct="1"/>
            <a:r>
              <a:rPr lang="es-E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29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Click to edit Master text styles</a:t>
            </a:r>
          </a:p>
          <a:p>
            <a:pPr lvl="1" eaLnBrk="1" latinLnBrk="0" hangingPunct="1"/>
            <a:r>
              <a:rPr lang="es-ES" smtClean="0"/>
              <a:t>Second level</a:t>
            </a:r>
          </a:p>
          <a:p>
            <a:pPr lvl="2" eaLnBrk="1" latinLnBrk="0" hangingPunct="1"/>
            <a:r>
              <a:rPr lang="es-ES" smtClean="0"/>
              <a:t>Third level</a:t>
            </a:r>
          </a:p>
          <a:p>
            <a:pPr lvl="3" eaLnBrk="1" latinLnBrk="0" hangingPunct="1"/>
            <a:r>
              <a:rPr lang="es-ES" smtClean="0"/>
              <a:t>Fourth level</a:t>
            </a:r>
          </a:p>
          <a:p>
            <a:pPr lvl="4" eaLnBrk="1" latinLnBrk="0" hangingPunct="1"/>
            <a:r>
              <a:rPr lang="es-E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Click to edit Master text styles</a:t>
            </a:r>
          </a:p>
          <a:p>
            <a:pPr lvl="1" eaLnBrk="1" latinLnBrk="0" hangingPunct="1"/>
            <a:r>
              <a:rPr lang="es-ES" smtClean="0"/>
              <a:t>Second level</a:t>
            </a:r>
          </a:p>
          <a:p>
            <a:pPr lvl="2" eaLnBrk="1" latinLnBrk="0" hangingPunct="1"/>
            <a:r>
              <a:rPr lang="es-ES" smtClean="0"/>
              <a:t>Third level</a:t>
            </a:r>
          </a:p>
          <a:p>
            <a:pPr lvl="3" eaLnBrk="1" latinLnBrk="0" hangingPunct="1"/>
            <a:r>
              <a:rPr lang="es-ES" smtClean="0"/>
              <a:t>Fourth level</a:t>
            </a:r>
          </a:p>
          <a:p>
            <a:pPr lvl="4" eaLnBrk="1" latinLnBrk="0" hangingPunct="1"/>
            <a:r>
              <a:rPr lang="es-E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5684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s-E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12541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Helvetic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46155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Helvetic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Helvetica"/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Click to edit Master text styles</a:t>
            </a:r>
          </a:p>
          <a:p>
            <a:pPr lvl="1" eaLnBrk="1" latinLnBrk="0" hangingPunct="1"/>
            <a:r>
              <a:rPr lang="es-ES" smtClean="0"/>
              <a:t>Second level</a:t>
            </a:r>
          </a:p>
          <a:p>
            <a:pPr lvl="2" eaLnBrk="1" latinLnBrk="0" hangingPunct="1"/>
            <a:r>
              <a:rPr lang="es-ES" smtClean="0"/>
              <a:t>Third level</a:t>
            </a:r>
          </a:p>
          <a:p>
            <a:pPr lvl="3" eaLnBrk="1" latinLnBrk="0" hangingPunct="1"/>
            <a:r>
              <a:rPr lang="es-ES" smtClean="0"/>
              <a:t>Fourth level</a:t>
            </a:r>
          </a:p>
          <a:p>
            <a:pPr lvl="4" eaLnBrk="1" latinLnBrk="0" hangingPunct="1"/>
            <a:r>
              <a:rPr lang="es-E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603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F956-CAA2-4629-B584-BBA491761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26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Helvetica"/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920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Click to edit Master text styles</a:t>
            </a:r>
          </a:p>
          <a:p>
            <a:pPr lvl="1" eaLnBrk="1" latinLnBrk="0" hangingPunct="1"/>
            <a:r>
              <a:rPr lang="es-ES" smtClean="0"/>
              <a:t>Second level</a:t>
            </a:r>
          </a:p>
          <a:p>
            <a:pPr lvl="2" eaLnBrk="1" latinLnBrk="0" hangingPunct="1"/>
            <a:r>
              <a:rPr lang="es-ES" smtClean="0"/>
              <a:t>Third level</a:t>
            </a:r>
          </a:p>
          <a:p>
            <a:pPr lvl="3" eaLnBrk="1" latinLnBrk="0" hangingPunct="1"/>
            <a:r>
              <a:rPr lang="es-ES" smtClean="0"/>
              <a:t>Fourth level</a:t>
            </a:r>
          </a:p>
          <a:p>
            <a:pPr lvl="4" eaLnBrk="1" latinLnBrk="0" hangingPunct="1"/>
            <a:r>
              <a:rPr lang="es-E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934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s-E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Click to edit Master text styles</a:t>
            </a:r>
          </a:p>
          <a:p>
            <a:pPr lvl="1" eaLnBrk="1" latinLnBrk="0" hangingPunct="1"/>
            <a:r>
              <a:rPr lang="es-ES" smtClean="0"/>
              <a:t>Second level</a:t>
            </a:r>
          </a:p>
          <a:p>
            <a:pPr lvl="2" eaLnBrk="1" latinLnBrk="0" hangingPunct="1"/>
            <a:r>
              <a:rPr lang="es-ES" smtClean="0"/>
              <a:t>Third level</a:t>
            </a:r>
          </a:p>
          <a:p>
            <a:pPr lvl="3" eaLnBrk="1" latinLnBrk="0" hangingPunct="1"/>
            <a:r>
              <a:rPr lang="es-ES" smtClean="0"/>
              <a:t>Fourth level</a:t>
            </a:r>
          </a:p>
          <a:p>
            <a:pPr lvl="4" eaLnBrk="1" latinLnBrk="0" hangingPunct="1"/>
            <a:r>
              <a:rPr lang="es-E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4B02C6-839F-4946-A9A2-BDDCE4A66D7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Helvetica"/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181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92021" y="2924944"/>
            <a:ext cx="1185664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123" y="2953544"/>
            <a:ext cx="11574528" cy="990600"/>
          </a:xfrm>
        </p:spPr>
        <p:txBody>
          <a:bodyPr/>
          <a:lstStyle>
            <a:lvl1pPr algn="l">
              <a:buNone/>
              <a:defRPr sz="3200" b="1" i="0" cap="none" baseline="0">
                <a:solidFill>
                  <a:schemeClr val="accent4"/>
                </a:solidFill>
              </a:defRPr>
            </a:lvl1pPr>
          </a:lstStyle>
          <a:p>
            <a:r>
              <a:rPr kumimoji="0" lang="es-ES" smtClean="0"/>
              <a:t>Click to edit Master title style</a:t>
            </a:r>
            <a:endParaRPr kumimoji="0" lang="en-US" dirty="0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27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92021" y="2924944"/>
            <a:ext cx="1185664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Baskerville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123" y="2953544"/>
            <a:ext cx="11574528" cy="990600"/>
          </a:xfrm>
        </p:spPr>
        <p:txBody>
          <a:bodyPr/>
          <a:lstStyle>
            <a:lvl1pPr algn="l">
              <a:buNone/>
              <a:defRPr sz="3200" b="1" i="0" cap="none" baseline="0">
                <a:solidFill>
                  <a:schemeClr val="accent4"/>
                </a:solidFill>
              </a:defRPr>
            </a:lvl1pPr>
          </a:lstStyle>
          <a:p>
            <a:r>
              <a:rPr kumimoji="0" lang="es-ES" smtClean="0"/>
              <a:t>Click to edit Master title style</a:t>
            </a:r>
            <a:endParaRPr kumimoji="0" lang="en-US" dirty="0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47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92021" y="2924944"/>
            <a:ext cx="1185664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Baskerville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123" y="2953544"/>
            <a:ext cx="11574528" cy="990600"/>
          </a:xfrm>
        </p:spPr>
        <p:txBody>
          <a:bodyPr/>
          <a:lstStyle>
            <a:lvl1pPr algn="l">
              <a:buNone/>
              <a:defRPr sz="3200" b="1" i="0" cap="none" baseline="0">
                <a:solidFill>
                  <a:schemeClr val="accent4"/>
                </a:solidFill>
              </a:defRPr>
            </a:lvl1pPr>
          </a:lstStyle>
          <a:p>
            <a:r>
              <a:rPr kumimoji="0" lang="es-ES" smtClean="0"/>
              <a:t>Click to edit Master title style</a:t>
            </a:r>
            <a:endParaRPr kumimoji="0" lang="en-US" dirty="0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785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92021" y="2924944"/>
            <a:ext cx="1185664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Baskerville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123" y="2953544"/>
            <a:ext cx="11574528" cy="990600"/>
          </a:xfrm>
        </p:spPr>
        <p:txBody>
          <a:bodyPr/>
          <a:lstStyle>
            <a:lvl1pPr algn="l">
              <a:buNone/>
              <a:defRPr sz="3200" b="1" i="0" cap="none" baseline="0">
                <a:solidFill>
                  <a:schemeClr val="accent4"/>
                </a:solidFill>
              </a:defRPr>
            </a:lvl1pPr>
          </a:lstStyle>
          <a:p>
            <a:r>
              <a:rPr kumimoji="0" lang="es-ES" smtClean="0"/>
              <a:t>Click to edit Master title style</a:t>
            </a:r>
            <a:endParaRPr kumimoji="0" lang="en-US" dirty="0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445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A91C-CAF6-4916-83E6-E5612D49ED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43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6A4F9-4160-47AE-9078-3646A2C25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8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FECC7-DE92-435C-A319-5BFF9F545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1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4DF3-9B88-44EA-A609-745DF8B02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8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79A2B-9F94-41BF-A658-D3ACD9144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8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B197E-8F0E-43CA-BD62-9BE55C690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7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0164-865C-4DD1-A9B4-01D5BDCAB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3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6B5F0-6BF5-49D7-A740-FD1605241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9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4D0A7165-0751-4387-95DC-7BF627788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pPr lvl="0" eaLnBrk="1" latinLnBrk="0" hangingPunct="1"/>
            <a:r>
              <a:rPr kumimoji="0" lang="es-ES" noProof="0" smtClean="0"/>
              <a:t>Click to edit Master text styles</a:t>
            </a:r>
          </a:p>
          <a:p>
            <a:pPr lvl="1" eaLnBrk="1" latinLnBrk="0" hangingPunct="1"/>
            <a:r>
              <a:rPr kumimoji="0" lang="es-ES" noProof="0" smtClean="0"/>
              <a:t>Second level</a:t>
            </a:r>
          </a:p>
          <a:p>
            <a:pPr lvl="2" eaLnBrk="1" latinLnBrk="0" hangingPunct="1"/>
            <a:r>
              <a:rPr kumimoji="0" lang="es-ES" noProof="0" smtClean="0"/>
              <a:t>Third level</a:t>
            </a:r>
          </a:p>
          <a:p>
            <a:pPr lvl="3" eaLnBrk="1" latinLnBrk="0" hangingPunct="1"/>
            <a:r>
              <a:rPr kumimoji="0" lang="es-ES" noProof="0" smtClean="0"/>
              <a:t>Fourth level</a:t>
            </a:r>
          </a:p>
          <a:p>
            <a:pPr lvl="4" eaLnBrk="1" latinLnBrk="0" hangingPunct="1"/>
            <a:r>
              <a:rPr kumimoji="0" lang="es-ES" noProof="0" smtClean="0"/>
              <a:t>Fifth level</a:t>
            </a:r>
            <a:endParaRPr kumimoji="0" lang="es-ES_tradnl" noProof="0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Helvetica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7993" y="6356350"/>
            <a:ext cx="2641600" cy="36576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B02232"/>
                </a:solidFill>
                <a:latin typeface="Helvetica"/>
              </a:defRPr>
            </a:lvl1pPr>
          </a:lstStyle>
          <a:p>
            <a:pPr>
              <a:defRPr/>
            </a:pPr>
            <a:fld id="{4D0A7165-0751-4387-95DC-7BF6277886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83773" y="6372172"/>
            <a:ext cx="484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68CD2"/>
                </a:solidFill>
                <a:latin typeface="Helvetic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5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  <p:sldLayoutId id="2147484334" r:id="rId9"/>
    <p:sldLayoutId id="2147484335" r:id="rId10"/>
    <p:sldLayoutId id="2147484336" r:id="rId11"/>
    <p:sldLayoutId id="2147484337" r:id="rId12"/>
    <p:sldLayoutId id="2147484338" r:id="rId13"/>
    <p:sldLayoutId id="2147484339" r:id="rId14"/>
    <p:sldLayoutId id="2147484340" r:id="rId15"/>
    <p:sldLayoutId id="2147484341" r:id="rId16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rgbClr val="800000"/>
          </a:solidFill>
          <a:latin typeface="Helvetica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spcAft>
          <a:spcPts val="600"/>
        </a:spcAft>
        <a:buClr>
          <a:srgbClr val="B02232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spcAft>
          <a:spcPts val="600"/>
        </a:spcAft>
        <a:buClr>
          <a:srgbClr val="B0223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Helvetica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spcAft>
          <a:spcPts val="600"/>
        </a:spcAft>
        <a:buClr>
          <a:srgbClr val="B02232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spcAft>
          <a:spcPts val="600"/>
        </a:spcAft>
        <a:buClr>
          <a:srgbClr val="B0223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spcAft>
          <a:spcPts val="600"/>
        </a:spcAft>
        <a:buClr>
          <a:srgbClr val="B0223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5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6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7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3284984"/>
            <a:ext cx="7648574" cy="936625"/>
          </a:xfrm>
        </p:spPr>
        <p:txBody>
          <a:bodyPr>
            <a:noAutofit/>
          </a:bodyPr>
          <a:lstStyle/>
          <a:p>
            <a:pPr algn="ctr" eaLnBrk="1" fontAlgn="base" hangingPunct="1">
              <a:spcAft>
                <a:spcPct val="0"/>
              </a:spcAft>
            </a:pPr>
            <a:r>
              <a:rPr lang="es-ES" sz="2400" b="1" dirty="0" smtClean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Ana María Ibáñez and Andrés Moya</a:t>
            </a:r>
            <a:br>
              <a:rPr lang="es-ES" sz="2400" b="1" dirty="0" smtClean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</a:br>
            <a:r>
              <a:rPr lang="es-ES" sz="2400" b="1" dirty="0" smtClean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Universidad de los Andes</a:t>
            </a:r>
            <a:endParaRPr lang="es-ES" sz="2400" b="1" dirty="0">
              <a:solidFill>
                <a:schemeClr val="tx1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-18839" y="799893"/>
            <a:ext cx="76485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 smtClean="0">
                <a:latin typeface="Helvetica Neue Condensed" charset="0"/>
                <a:ea typeface="Helvetica Neue Condensed" charset="0"/>
                <a:cs typeface="Helvetica Neue Condensed" charset="0"/>
              </a:rPr>
              <a:t>Violence, Civil Conflict, and Remittances</a:t>
            </a:r>
          </a:p>
          <a:p>
            <a:pPr algn="ctr"/>
            <a:r>
              <a:rPr lang="en-US" sz="2800" b="1" dirty="0" smtClean="0">
                <a:latin typeface="Helvetica Neue Condensed" charset="0"/>
                <a:ea typeface="Helvetica Neue Condensed" charset="0"/>
                <a:cs typeface="Helvetica Neue Condensed" charset="0"/>
              </a:rPr>
              <a:t>A Case Study of Monetary Transfers </a:t>
            </a:r>
          </a:p>
          <a:p>
            <a:pPr algn="ctr"/>
            <a:r>
              <a:rPr lang="en-US" sz="2800" b="1" dirty="0" smtClean="0">
                <a:latin typeface="Helvetica Neue Condensed" charset="0"/>
                <a:ea typeface="Helvetica Neue Condensed" charset="0"/>
                <a:cs typeface="Helvetica Neue Condensed" charset="0"/>
              </a:rPr>
              <a:t>for Forced and Economic Migrants in Colombia</a:t>
            </a:r>
            <a:endParaRPr lang="en-US" sz="2800" b="1" dirty="0"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0" y="5445224"/>
            <a:ext cx="7648573" cy="936625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rgbClr val="800000"/>
                </a:solidFill>
                <a:latin typeface="Helvetica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s-ES" sz="1800" b="1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Measuring</a:t>
            </a:r>
            <a:r>
              <a:rPr lang="es-ES" sz="18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Remittances</a:t>
            </a:r>
            <a:r>
              <a:rPr lang="es-ES" sz="18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Sent</a:t>
            </a:r>
            <a:r>
              <a:rPr lang="es-ES" sz="18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to and </a:t>
            </a:r>
            <a:r>
              <a:rPr lang="es-ES" sz="1800" b="1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From</a:t>
            </a:r>
            <a:r>
              <a:rPr lang="es-ES" sz="18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Refugees</a:t>
            </a:r>
            <a:r>
              <a:rPr lang="es-ES" sz="18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and </a:t>
            </a:r>
            <a:r>
              <a:rPr lang="es-ES" sz="1800" b="1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IDPs</a:t>
            </a:r>
            <a:r>
              <a:rPr lang="es-ES" sz="18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</a:p>
          <a:p>
            <a:pPr algn="ctr"/>
            <a:r>
              <a:rPr lang="es-ES" sz="1800" dirty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KNOMAD Workshop</a:t>
            </a:r>
          </a:p>
          <a:p>
            <a:pPr algn="ctr" fontAlgn="base">
              <a:spcAft>
                <a:spcPct val="0"/>
              </a:spcAft>
            </a:pPr>
            <a:r>
              <a:rPr lang="es-ES" sz="1800" dirty="0" err="1" smtClean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World</a:t>
            </a:r>
            <a:r>
              <a:rPr lang="es-ES" sz="1800" dirty="0" smtClean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 Bank, </a:t>
            </a:r>
            <a:r>
              <a:rPr lang="es-ES" sz="1800" dirty="0" err="1" smtClean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February</a:t>
            </a:r>
            <a:r>
              <a:rPr lang="es-ES" sz="1800" dirty="0" smtClean="0">
                <a:solidFill>
                  <a:schemeClr val="tx1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 12, 2016</a:t>
            </a:r>
            <a:endParaRPr lang="es-ES" sz="1800" dirty="0">
              <a:solidFill>
                <a:schemeClr val="tx1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574" y="4323"/>
            <a:ext cx="4543425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718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472852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Results: Probability of Migrating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556792"/>
            <a:ext cx="10972800" cy="4600168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 smtClean="0"/>
              <a:t>The decision to migrate is related to household sociodemographic characteristics and exposure to shocks</a:t>
            </a:r>
          </a:p>
          <a:p>
            <a:pPr lvl="1"/>
            <a:r>
              <a:rPr lang="en-US" sz="2200" dirty="0" smtClean="0"/>
              <a:t>Wealthier, more educated, and younger households migrate with a higher likelihood – as in economic migration</a:t>
            </a:r>
          </a:p>
          <a:p>
            <a:pPr lvl="1"/>
            <a:r>
              <a:rPr lang="en-US" sz="2200" dirty="0" smtClean="0"/>
              <a:t>As well as households exposed to different types of shocks – employment, asset, family </a:t>
            </a:r>
            <a:r>
              <a:rPr lang="is-IS" sz="2200" dirty="0" smtClean="0"/>
              <a:t>….</a:t>
            </a:r>
          </a:p>
          <a:p>
            <a:pPr lvl="1"/>
            <a:r>
              <a:rPr lang="en-US" sz="2200" dirty="0" smtClean="0"/>
              <a:t>and violence shocks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8286" y="1672512"/>
            <a:ext cx="7194098" cy="6763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041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472852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Results: Transfers Sent and Received by Migrants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53168"/>
            <a:ext cx="10972800" cy="4600168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 smtClean="0"/>
              <a:t>In general, violence is associated with a lower likelihood and amount of transfers sent by migrants</a:t>
            </a:r>
          </a:p>
          <a:p>
            <a:pPr lvl="1"/>
            <a:r>
              <a:rPr lang="en-US" sz="2200" dirty="0" smtClean="0"/>
              <a:t>Although most point estimates are not statistically different from 0</a:t>
            </a:r>
          </a:p>
          <a:p>
            <a:pPr lvl="1"/>
            <a:r>
              <a:rPr lang="en-US" sz="2200" dirty="0" smtClean="0"/>
              <a:t>Except when households split; migrants send more transfers and with a higher likelihood if the rest of the household stayed in areas controlled by NSAA – altruistic motive</a:t>
            </a:r>
          </a:p>
          <a:p>
            <a:r>
              <a:rPr lang="en-US" sz="2500" dirty="0" smtClean="0"/>
              <a:t>The likelihood of receiving transfers and the amount of such transfers is lower if households migrated from regions controlled by NSAA</a:t>
            </a:r>
          </a:p>
          <a:p>
            <a:pPr lvl="1"/>
            <a:r>
              <a:rPr lang="en-US" sz="2200" dirty="0" smtClean="0"/>
              <a:t>Especially if households migrated as a whole and permanently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552" y="1556792"/>
            <a:ext cx="7752351" cy="7200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051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472852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Results: Transfers Sent and Received by Non-Migrants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53168"/>
            <a:ext cx="10972800" cy="3880088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 smtClean="0"/>
              <a:t>Robust and significant effects of NSAA presence in 2010 on transfers sent and received by Non-Migrants</a:t>
            </a:r>
          </a:p>
          <a:p>
            <a:r>
              <a:rPr lang="en-US" sz="2800" dirty="0"/>
              <a:t>Violence lowers the likelihood of sending and receiving transfers, as well as the value of such transfers</a:t>
            </a:r>
          </a:p>
          <a:p>
            <a:r>
              <a:rPr lang="en-US" sz="2800" dirty="0" smtClean="0"/>
              <a:t>Even </a:t>
            </a:r>
            <a:r>
              <a:rPr lang="en-US" sz="2800" dirty="0"/>
              <a:t>when households split </a:t>
            </a:r>
            <a:r>
              <a:rPr lang="en-US" sz="2800" dirty="0" smtClean="0"/>
              <a:t>off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311" y="1395968"/>
            <a:ext cx="5088818" cy="5928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4751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472852"/>
            <a:ext cx="11537949" cy="65189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kind of data do we need to analyze remittances sent to and from refugees </a:t>
            </a:r>
            <a:r>
              <a:rPr lang="en-US" smtClean="0">
                <a:solidFill>
                  <a:srgbClr val="C00000"/>
                </a:solidFill>
              </a:rPr>
              <a:t>and IDPs?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53168"/>
            <a:ext cx="10972800" cy="3880088"/>
          </a:xfrm>
          <a:noFill/>
          <a:ln/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Tradeoff between existing surveys and specific surveys focused on IDPs and remittances </a:t>
            </a:r>
          </a:p>
          <a:p>
            <a:r>
              <a:rPr lang="en-US" sz="2800" dirty="0" smtClean="0"/>
              <a:t>Existing panel surveys allow </a:t>
            </a:r>
            <a:r>
              <a:rPr lang="en-US" sz="2800" dirty="0"/>
              <a:t>observing dynamics, controlling for </a:t>
            </a:r>
            <a:r>
              <a:rPr lang="en-US" sz="2800" dirty="0" smtClean="0"/>
              <a:t>ex-ante characteristics</a:t>
            </a:r>
          </a:p>
          <a:p>
            <a:pPr lvl="1"/>
            <a:r>
              <a:rPr lang="en-US" sz="2500" dirty="0" smtClean="0"/>
              <a:t>But </a:t>
            </a:r>
            <a:r>
              <a:rPr lang="en-US" sz="2500" dirty="0"/>
              <a:t>samples lack </a:t>
            </a:r>
            <a:r>
              <a:rPr lang="en-US" sz="2500" dirty="0" smtClean="0"/>
              <a:t>power for IDP </a:t>
            </a:r>
            <a:r>
              <a:rPr lang="en-US" sz="2500" dirty="0"/>
              <a:t>and </a:t>
            </a:r>
            <a:r>
              <a:rPr lang="en-US" sz="2500" dirty="0" smtClean="0"/>
              <a:t>miss important data (exposure to violence, triggers of migration, remittance dynamics)</a:t>
            </a:r>
          </a:p>
          <a:p>
            <a:r>
              <a:rPr lang="en-US" sz="3100" dirty="0" smtClean="0"/>
              <a:t>Specific surveys for IDP and refugees can do a better job of illustrating remittance and migration dynamics</a:t>
            </a:r>
          </a:p>
          <a:p>
            <a:pPr lvl="1"/>
            <a:r>
              <a:rPr lang="en-US" sz="2800" dirty="0" smtClean="0"/>
              <a:t>Who is receiving transfers sent by migrants, who is sending transfers to migrants</a:t>
            </a:r>
          </a:p>
          <a:p>
            <a:pPr lvl="1"/>
            <a:r>
              <a:rPr lang="en-US" sz="2800" dirty="0" smtClean="0"/>
              <a:t>How stable are these transfers?</a:t>
            </a:r>
          </a:p>
          <a:p>
            <a:pPr lvl="1"/>
            <a:r>
              <a:rPr lang="en-US" sz="2800" dirty="0" smtClean="0"/>
              <a:t>Through which channels?</a:t>
            </a:r>
          </a:p>
          <a:p>
            <a:pPr lvl="1"/>
            <a:r>
              <a:rPr lang="en-US" sz="2800" dirty="0" smtClean="0"/>
              <a:t>Conflict dynamics and exposure to violence</a:t>
            </a:r>
          </a:p>
          <a:p>
            <a:pPr lvl="1"/>
            <a:r>
              <a:rPr lang="en-US" sz="2800" dirty="0" smtClean="0"/>
              <a:t>But, collecting data in context of violence is a challenge, and quite difficult to follow them </a:t>
            </a:r>
            <a:r>
              <a:rPr lang="en-US" sz="2800" smtClean="0"/>
              <a:t>over time</a:t>
            </a: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623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404664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Violence and Forced Displacement in Colombia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2800" dirty="0" smtClean="0"/>
              <a:t>Colombia has been ravaged by a long-lasting civil conflict since 1948</a:t>
            </a:r>
          </a:p>
          <a:p>
            <a:r>
              <a:rPr lang="en-US" sz="2800" dirty="0" smtClean="0"/>
              <a:t>Since 1985 increasing patterns of civilian victimization</a:t>
            </a:r>
          </a:p>
          <a:p>
            <a:pPr lvl="1"/>
            <a:r>
              <a:rPr lang="en-US" sz="2300" dirty="0" smtClean="0"/>
              <a:t>220,000 </a:t>
            </a:r>
            <a:r>
              <a:rPr lang="en-US" sz="2300" dirty="0"/>
              <a:t>Colombians have died – 85% of them civilians </a:t>
            </a:r>
          </a:p>
          <a:p>
            <a:pPr lvl="1"/>
            <a:r>
              <a:rPr lang="en-US" sz="2600" dirty="0" smtClean="0"/>
              <a:t>7.3 million people have been victimized</a:t>
            </a:r>
          </a:p>
          <a:p>
            <a:pPr lvl="1"/>
            <a:r>
              <a:rPr lang="en-US" sz="2600" dirty="0" smtClean="0"/>
              <a:t>6.1 million people have been displaced from their homelands – 13% of the Colombian population</a:t>
            </a: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5457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404664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Violence and Forced Displacement in Colombia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68760"/>
            <a:ext cx="10972800" cy="4888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Violence and displacement drive IDP into chronic poverty (Ibáñez and Moya, 2010 and 2010a; Moya, 2015; Moya and Carter, 2015)</a:t>
            </a:r>
          </a:p>
          <a:p>
            <a:pPr lvl="1">
              <a:spcBef>
                <a:spcPts val="600"/>
              </a:spcBef>
            </a:pPr>
            <a:r>
              <a:rPr lang="en-US" sz="2500" dirty="0" smtClean="0"/>
              <a:t>95% of IDP are below the official poverty line </a:t>
            </a:r>
          </a:p>
          <a:p>
            <a:pPr lvl="1">
              <a:spcBef>
                <a:spcPts val="600"/>
              </a:spcBef>
            </a:pPr>
            <a:r>
              <a:rPr lang="en-US" sz="2500" dirty="0" smtClean="0"/>
              <a:t>75% of IDP are below the extreme poverty line</a:t>
            </a:r>
          </a:p>
          <a:p>
            <a:pPr lvl="1">
              <a:spcBef>
                <a:spcPts val="600"/>
              </a:spcBef>
            </a:pPr>
            <a:r>
              <a:rPr lang="en-US" sz="2500" dirty="0" smtClean="0"/>
              <a:t>Loss of 54 and 28 percent of income and consumption levels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Persistence of poverty is explained by a massive loss of physical, human, social, and psychological assets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Extensive research on the different dimensions of forced displacement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s-IS" sz="2800" dirty="0" smtClean="0"/>
              <a:t>…</a:t>
            </a:r>
            <a:r>
              <a:rPr lang="en-US" sz="2800" dirty="0" smtClean="0"/>
              <a:t> except on those related with remittances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9475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Distinctive features of displacement and their relationship with remittances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Forced Migration: a responses to violence, </a:t>
            </a:r>
            <a:r>
              <a:rPr lang="en-US" dirty="0"/>
              <a:t>rather than an economic </a:t>
            </a:r>
            <a:r>
              <a:rPr lang="en-US" dirty="0" smtClean="0"/>
              <a:t>decision</a:t>
            </a:r>
          </a:p>
          <a:p>
            <a:r>
              <a:rPr lang="en-US" smtClean="0"/>
              <a:t>Very few return after being displaced</a:t>
            </a:r>
            <a:endParaRPr lang="en-US" dirty="0" smtClean="0"/>
          </a:p>
          <a:p>
            <a:r>
              <a:rPr lang="en-US" dirty="0" smtClean="0"/>
              <a:t>Profile of IDP reveals a higher vulnerability to poverty; no self-selection of “capable” migrants</a:t>
            </a:r>
          </a:p>
          <a:p>
            <a:r>
              <a:rPr lang="en-US" dirty="0" smtClean="0"/>
              <a:t>Greater altruistic motivations to send remittances to those who stayed in conflict regions, but a lower capacity to actually make such transfers</a:t>
            </a:r>
          </a:p>
          <a:p>
            <a:r>
              <a:rPr lang="en-US" dirty="0" smtClean="0"/>
              <a:t>Reception of remittances can help coping with the shock of violence and displacement</a:t>
            </a:r>
          </a:p>
        </p:txBody>
      </p:sp>
    </p:spTree>
    <p:extLst>
      <p:ext uri="{BB962C8B-B14F-4D97-AF65-F5344CB8AC3E}">
        <p14:creationId xmlns:p14="http://schemas.microsoft.com/office/powerpoint/2010/main" val="28347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260648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 provide a first approximation to remittances in the context of forced migration in Colombia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68760"/>
            <a:ext cx="10972800" cy="4888200"/>
          </a:xfrm>
          <a:noFill/>
          <a:ln/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Which factors shape the decision to migrate in Colombia?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How does violence affect the likelihood of receiving and sending monetary transfers for migrants and non-migrants?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What data do we require to better understand remittances and monetary transfers in the context of widespread violence and displacement?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42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328836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Data: ELCA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2800" dirty="0" err="1" smtClean="0">
                <a:solidFill>
                  <a:srgbClr val="C00000"/>
                </a:solidFill>
              </a:rPr>
              <a:t>Encuesta</a:t>
            </a:r>
            <a:r>
              <a:rPr lang="en-US" sz="2800" dirty="0" smtClean="0">
                <a:solidFill>
                  <a:srgbClr val="C00000"/>
                </a:solidFill>
              </a:rPr>
              <a:t> Longitudinal </a:t>
            </a:r>
            <a:r>
              <a:rPr lang="en-US" sz="2800" dirty="0" err="1" smtClean="0">
                <a:solidFill>
                  <a:srgbClr val="C00000"/>
                </a:solidFill>
              </a:rPr>
              <a:t>Colombiana</a:t>
            </a:r>
            <a:r>
              <a:rPr lang="en-US" sz="2800" dirty="0" smtClean="0">
                <a:solidFill>
                  <a:srgbClr val="C00000"/>
                </a:solidFill>
              </a:rPr>
              <a:t> de la Universidad de </a:t>
            </a:r>
            <a:r>
              <a:rPr lang="en-US" sz="2800" dirty="0" err="1" smtClean="0">
                <a:solidFill>
                  <a:srgbClr val="C00000"/>
                </a:solidFill>
              </a:rPr>
              <a:t>los</a:t>
            </a:r>
            <a:r>
              <a:rPr lang="en-US" sz="2800" dirty="0" smtClean="0">
                <a:solidFill>
                  <a:srgbClr val="C00000"/>
                </a:solidFill>
              </a:rPr>
              <a:t> Andes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68760"/>
            <a:ext cx="10742984" cy="4888200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 smtClean="0"/>
              <a:t>1st longitudinal household survey of its kind in Colombia </a:t>
            </a:r>
          </a:p>
          <a:p>
            <a:pPr lvl="1"/>
            <a:r>
              <a:rPr lang="en-US" sz="2500" dirty="0" smtClean="0"/>
              <a:t>Baseline in 2010; 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 follow-up in 2013; 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follow-up 2016 (currently)</a:t>
            </a:r>
          </a:p>
          <a:p>
            <a:r>
              <a:rPr lang="en-US" sz="2800" dirty="0" smtClean="0"/>
              <a:t>Urban Sample: </a:t>
            </a:r>
          </a:p>
          <a:p>
            <a:pPr lvl="1"/>
            <a:r>
              <a:rPr lang="en-US" sz="2500" dirty="0" smtClean="0"/>
              <a:t>5,275 households in 48 municipalities</a:t>
            </a:r>
          </a:p>
          <a:p>
            <a:pPr lvl="1"/>
            <a:r>
              <a:rPr lang="en-US" sz="2500" dirty="0" smtClean="0"/>
              <a:t>Representative at the national level for social strata 1-4 (out of 6)</a:t>
            </a:r>
          </a:p>
          <a:p>
            <a:r>
              <a:rPr lang="en-US" sz="2800" dirty="0" smtClean="0"/>
              <a:t>Rural Sample</a:t>
            </a:r>
          </a:p>
          <a:p>
            <a:pPr lvl="1"/>
            <a:r>
              <a:rPr lang="en-US" sz="2500" dirty="0" smtClean="0"/>
              <a:t>4,555 households in 77 municipalities and 244 rural communities</a:t>
            </a:r>
          </a:p>
          <a:p>
            <a:pPr lvl="1"/>
            <a:r>
              <a:rPr lang="en-US" sz="2500" dirty="0" smtClean="0"/>
              <a:t>Representative for 4 rural micro regions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9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79376" y="476672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ELCA Longitudinal Survey - Migration patterns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68760"/>
            <a:ext cx="10972800" cy="792088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survey was not explicitly designed to identify and analyze displacement or migration dynamics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134" y="2492896"/>
            <a:ext cx="2587629" cy="350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898" y="2511059"/>
            <a:ext cx="2566676" cy="348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6 Rectángulo"/>
          <p:cNvSpPr/>
          <p:nvPr/>
        </p:nvSpPr>
        <p:spPr>
          <a:xfrm>
            <a:off x="1991544" y="2154342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Sample in 2010: 80 municipalities</a:t>
            </a:r>
            <a:endParaRPr lang="es-CO" sz="1600" b="1" dirty="0">
              <a:solidFill>
                <a:prstClr val="black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384032" y="2154342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 smtClean="0"/>
              <a:t>Sample in 2013: 171 municipalities</a:t>
            </a:r>
            <a:endParaRPr lang="es-CO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555659" y="6008860"/>
            <a:ext cx="11224697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B02232"/>
              </a:buClr>
              <a:buSzPct val="76000"/>
              <a:buFont typeface="Wingdings 3"/>
              <a:buChar char=""/>
            </a:pPr>
            <a:r>
              <a:rPr lang="en-US" sz="2500" dirty="0"/>
              <a:t>8</a:t>
            </a:r>
            <a:r>
              <a:rPr lang="en-US" sz="2600" dirty="0">
                <a:latin typeface="Helvetica"/>
              </a:rPr>
              <a:t>% and 13% of the urban and rural samples migrated between the first two rounds, respectively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2081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10160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368800" y="6248400"/>
            <a:ext cx="386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>
          <a:xfrm>
            <a:off x="654051" y="472852"/>
            <a:ext cx="11537949" cy="7239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ELCA Longitudinal Survey - Limitations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68760"/>
            <a:ext cx="10972800" cy="4888200"/>
          </a:xfrm>
          <a:noFill/>
          <a:ln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We do not observe why households migrated between 2010 and 2013</a:t>
            </a:r>
          </a:p>
          <a:p>
            <a:pPr lvl="1"/>
            <a:r>
              <a:rPr lang="en-US" sz="2500" dirty="0" smtClean="0"/>
              <a:t>We cannot accurately distinguish forced migrants from traditional migrants</a:t>
            </a:r>
          </a:p>
          <a:p>
            <a:pPr lvl="1"/>
            <a:r>
              <a:rPr lang="en-US" sz="2500" dirty="0" smtClean="0"/>
              <a:t>But! we have data on individual and community exposure to violence, including the presence of Non State Armed Actors (NSAA)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 data remittances strictly speaking, but rather on monetary transfers</a:t>
            </a:r>
          </a:p>
          <a:p>
            <a:pPr lvl="1"/>
            <a:r>
              <a:rPr lang="en-US" sz="2500" dirty="0" smtClean="0"/>
              <a:t>Without information on who sends transfers to the household and who is receiving the transfers sent by the household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689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175032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Descriptive Statistics: 2010 Violence and 2013 Monetary Transfers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000" y="2722369"/>
            <a:ext cx="9526000" cy="38749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43472" y="3645024"/>
            <a:ext cx="9515528" cy="360040"/>
          </a:xfrm>
          <a:prstGeom prst="rect">
            <a:avLst/>
          </a:prstGeom>
          <a:noFill/>
          <a:ln w="22225">
            <a:solidFill>
              <a:srgbClr val="C917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48533" y="5085184"/>
            <a:ext cx="9515528" cy="360040"/>
          </a:xfrm>
          <a:prstGeom prst="rect">
            <a:avLst/>
          </a:prstGeom>
          <a:noFill/>
          <a:ln w="22225">
            <a:solidFill>
              <a:srgbClr val="C917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09600" y="1268759"/>
            <a:ext cx="10742984" cy="1453610"/>
          </a:xfrm>
          <a:prstGeom prst="rect">
            <a:avLst/>
          </a:prstGeom>
          <a:noFill/>
          <a:ln/>
        </p:spPr>
        <p:txBody>
          <a:bodyPr vert="horz" anchor="ctr" anchorCtr="0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B02232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spcAft>
                <a:spcPts val="600"/>
              </a:spcAft>
              <a:buClr>
                <a:srgbClr val="B0223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Helvetica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spcAft>
                <a:spcPts val="600"/>
              </a:spcAft>
              <a:buClr>
                <a:srgbClr val="B02232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spcAft>
                <a:spcPts val="600"/>
              </a:spcAft>
              <a:buClr>
                <a:srgbClr val="B02232"/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spcAft>
                <a:spcPts val="600"/>
              </a:spcAft>
              <a:buClr>
                <a:srgbClr val="B0223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3200" dirty="0" smtClean="0"/>
              <a:t>Violence in 2010 is correlated with a lower likelihood of sending and receiving transfers in 2013</a:t>
            </a:r>
          </a:p>
          <a:p>
            <a:pPr lvl="1" fontAlgn="auto"/>
            <a:r>
              <a:rPr lang="en-US" sz="2900" dirty="0" smtClean="0"/>
              <a:t>For rural and urban samples</a:t>
            </a:r>
          </a:p>
          <a:p>
            <a:pPr lvl="1" fontAlgn="auto"/>
            <a:r>
              <a:rPr lang="en-US" sz="2900" dirty="0" smtClean="0"/>
              <a:t>For migrants and non-migrants</a:t>
            </a:r>
          </a:p>
        </p:txBody>
      </p:sp>
    </p:spTree>
    <p:extLst>
      <p:ext uri="{BB962C8B-B14F-4D97-AF65-F5344CB8AC3E}">
        <p14:creationId xmlns:p14="http://schemas.microsoft.com/office/powerpoint/2010/main" val="9938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NOWTEXT" val="Answer Now"/>
  <p:tag name="RESPTABLESTYLE" val="-1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BULLETTYPE" val="3"/>
  <p:tag name="COUNTDOWNSECONDS" val="10"/>
  <p:tag name="CHARTVALUEFORMAT" val="0%"/>
  <p:tag name="MAXRESPONDERS" val="5"/>
  <p:tag name="CUSTOMCELLFORECOLOR" val="-16777216"/>
  <p:tag name="DISPLAYDEVICENUMBER" val="True"/>
  <p:tag name="CHARTCOLORS" val="0"/>
  <p:tag name="INCLUDEPPT" val="True"/>
  <p:tag name="AUTOADJUSTPARTRANGE" val="True"/>
  <p:tag name="ANSWERNOWSTYLE" val="-1"/>
  <p:tag name="BACKUPSESSIONS" val="True"/>
  <p:tag name="PARTICIPANTSINLEADERBOARD" val="5"/>
  <p:tag name="CUSTOMCELLBACKCOLOR1" val="-657956"/>
  <p:tag name="AUTOSIZEGRID" val="True"/>
  <p:tag name="PARTLISTDEFAULT" val="0"/>
  <p:tag name="RESPCOUNTERFORMAT" val="0"/>
  <p:tag name="AUTOUPDATEALIASES" val="True"/>
  <p:tag name="CUSTOMCELLBACKCOLOR4" val="-8355712"/>
  <p:tag name="CHARTLABELS" val="0"/>
  <p:tag name="ZEROBASED" val="False"/>
  <p:tag name="INPUTSOURCE" val="1"/>
  <p:tag name="BUBBLEVALUEFORMAT" val="0.0"/>
  <p:tag name="GRIDSIZE" val="{Width=800, Height=600}"/>
  <p:tag name="ROTATIONINTERVAL" val="2"/>
  <p:tag name="GRIDOPACITY" val="90"/>
  <p:tag name="SHOWBARVISIBLE" val="True"/>
  <p:tag name="CUSTOMGRIDBACKCOLOR" val="-2830136"/>
  <p:tag name="REALTIMEBACKUP" val="False"/>
  <p:tag name="USESCHEMECOLORS" val="True"/>
  <p:tag name="BACKUPMAINTENANCE" val="7"/>
  <p:tag name="COUNTDOWNSTYLE" val="-1"/>
  <p:tag name="BUBBLESIZEVISIBLE" val="True"/>
  <p:tag name="CORRECTPOINTVALUE" val="100"/>
  <p:tag name="RESETCHARTS" val="True"/>
  <p:tag name="DELIMITERS" val="3.1"/>
  <p:tag name="POWERPOINTVERSION" val="14.0"/>
  <p:tag name="EXPANDSHOWBAR" val="True"/>
  <p:tag name="LUIDIAENABLED" val="False"/>
  <p:tag name="TASKPANEKEY" val="2d8acea1-6040-42e8-8e83-65f0c77671c9"/>
  <p:tag name="WASPOLLED" val="7E51015019A1419394471E09BF4C2244"/>
  <p:tag name="TPVERSION" val="7"/>
  <p:tag name="TPFULLVERSION" val="7.1.0.27"/>
  <p:tag name="PPTVERSION" val="15"/>
  <p:tag name="TPOS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Plantilla de diseño con pila de libros">
  <a:themeElements>
    <a:clrScheme name="Plantilla de diseño con pila de libr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 de diseño con pila de libro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ntilla de diseño con pila de libr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con pila de libr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con pila de libr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&amp;D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&amp;D" id="{46A7D777-7A70-214F-89C7-DAF9894B5900}" vid="{49BF9769-A3D2-8542-BF04-C5C105A0BF19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con pila de libros</Template>
  <TotalTime>16148</TotalTime>
  <Words>1061</Words>
  <Application>Microsoft Macintosh PowerPoint</Application>
  <PresentationFormat>Widescreen</PresentationFormat>
  <Paragraphs>99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Baskerville</vt:lpstr>
      <vt:lpstr>Century Gothic</vt:lpstr>
      <vt:lpstr>Gill Sans MT</vt:lpstr>
      <vt:lpstr>Helvetica</vt:lpstr>
      <vt:lpstr>Helvetica Neue Bold Condensed</vt:lpstr>
      <vt:lpstr>Helvetica Neue Condensed</vt:lpstr>
      <vt:lpstr>Wingdings</vt:lpstr>
      <vt:lpstr>Wingdings 3</vt:lpstr>
      <vt:lpstr>Arial</vt:lpstr>
      <vt:lpstr>Plantilla de diseño con pila de libros</vt:lpstr>
      <vt:lpstr>P&amp;D</vt:lpstr>
      <vt:lpstr>Ana María Ibáñez and Andrés Moya Universidad de los Andes</vt:lpstr>
      <vt:lpstr>Violence and Forced Displacement in Colombia</vt:lpstr>
      <vt:lpstr>Violence and Forced Displacement in Colombia</vt:lpstr>
      <vt:lpstr>Distinctive features of displacement and their relationship with remittances</vt:lpstr>
      <vt:lpstr>We provide a first approximation to remittances in the context of forced migration in Colombia</vt:lpstr>
      <vt:lpstr>Data: ELCA Encuesta Longitudinal Colombiana de la Universidad de los Andes</vt:lpstr>
      <vt:lpstr>ELCA Longitudinal Survey - Migration patterns</vt:lpstr>
      <vt:lpstr>ELCA Longitudinal Survey - Limitations</vt:lpstr>
      <vt:lpstr>Descriptive Statistics: 2010 Violence and 2013 Monetary Transfers</vt:lpstr>
      <vt:lpstr>Results: Probability of Migrating</vt:lpstr>
      <vt:lpstr>Results: Transfers Sent and Received by Migrants</vt:lpstr>
      <vt:lpstr>Results: Transfers Sent and Received by Non-Migrants</vt:lpstr>
      <vt:lpstr>What kind of data do we need to analyze remittances sent to and from refugees and IDPs?</vt:lpstr>
    </vt:vector>
  </TitlesOfParts>
  <Company>Universidad de los Andes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Microeconomía</dc:title>
  <dc:creator>Facultad de Economía</dc:creator>
  <cp:lastModifiedBy>Andres Moya Rodriguez</cp:lastModifiedBy>
  <cp:revision>577</cp:revision>
  <cp:lastPrinted>2016-02-03T13:07:54Z</cp:lastPrinted>
  <dcterms:created xsi:type="dcterms:W3CDTF">2006-08-09T16:54:08Z</dcterms:created>
  <dcterms:modified xsi:type="dcterms:W3CDTF">2016-02-12T16:02:50Z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TC011594403082</vt:lpwstr>
  </property>
</Properties>
</file>