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0" r:id="rId2"/>
  </p:sldMasterIdLst>
  <p:notesMasterIdLst>
    <p:notesMasterId r:id="rId22"/>
  </p:notesMasterIdLst>
  <p:handoutMasterIdLst>
    <p:handoutMasterId r:id="rId23"/>
  </p:handoutMasterIdLst>
  <p:sldIdLst>
    <p:sldId id="269" r:id="rId3"/>
    <p:sldId id="489" r:id="rId4"/>
    <p:sldId id="504" r:id="rId5"/>
    <p:sldId id="505" r:id="rId6"/>
    <p:sldId id="506" r:id="rId7"/>
    <p:sldId id="432" r:id="rId8"/>
    <p:sldId id="487" r:id="rId9"/>
    <p:sldId id="495" r:id="rId10"/>
    <p:sldId id="503" r:id="rId11"/>
    <p:sldId id="497" r:id="rId12"/>
    <p:sldId id="498" r:id="rId13"/>
    <p:sldId id="499" r:id="rId14"/>
    <p:sldId id="500" r:id="rId15"/>
    <p:sldId id="501" r:id="rId16"/>
    <p:sldId id="445" r:id="rId17"/>
    <p:sldId id="455" r:id="rId18"/>
    <p:sldId id="457" r:id="rId19"/>
    <p:sldId id="314" r:id="rId20"/>
    <p:sldId id="358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9" autoAdjust="0"/>
    <p:restoredTop sz="92457" autoAdjust="0"/>
  </p:normalViewPr>
  <p:slideViewPr>
    <p:cSldViewPr showGuides="1">
      <p:cViewPr varScale="1">
        <p:scale>
          <a:sx n="81" d="100"/>
          <a:sy n="81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2028" y="-96"/>
      </p:cViewPr>
      <p:guideLst>
        <p:guide orient="horz" pos="2928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Statistics NorwayInternational migration: simple models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23DD1F-3E3D-49FE-957C-41C79FDC647F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International Migration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09F36C-A0AE-4898-A439-447994C86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23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Statistics NorwayInternational migration: simple models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B0B5CCE-9A56-41DB-81E3-5C1A1D0159D1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5734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International Migration</a:t>
            </a:r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F2C6BF9-5C3A-4A0D-9499-AAD3746AC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046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t>Statistics NorwayInternational migration: simple models</a:t>
            </a:r>
          </a:p>
        </p:txBody>
      </p:sp>
      <p:sp>
        <p:nvSpPr>
          <p:cNvPr id="58371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0D8C263-D2BF-4334-A0DD-D26255CBE613}" type="datetime1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5/4/2014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2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t>International Migration</a:t>
            </a:r>
          </a:p>
        </p:txBody>
      </p:sp>
      <p:sp>
        <p:nvSpPr>
          <p:cNvPr id="583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6CCCA63C-C990-4476-BFD2-A78622AF2FA1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4" name="Rectangle 1027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2E16BD72-7F52-45A0-876B-B8192A2112AB}" type="datetime1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5/4/2014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5" name="Rectangle 1031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CA056C58-84DC-43F0-8607-C619077D98E2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6" name="Rectangle 1026"/>
          <p:cNvSpPr txBox="1">
            <a:spLocks noGrp="1"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International migration: simple models</a:t>
            </a:r>
          </a:p>
        </p:txBody>
      </p:sp>
      <p:sp>
        <p:nvSpPr>
          <p:cNvPr id="58377" name="Rectangle 1027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F04CCAEF-7F60-45DB-88B6-71B113E1FDB1}" type="datetime1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5/4/2014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8" name="Rectangle 1031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93905076-58E8-4110-BBE5-86E90E1C81FB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t>Statistics NorwayInternational migration: simple models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81BBEC64-8AFD-4189-BAD0-1614DB3E6FB3}" type="datetime1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5/4/2014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3188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t>International Migration</a:t>
            </a:r>
          </a:p>
        </p:txBody>
      </p:sp>
      <p:sp>
        <p:nvSpPr>
          <p:cNvPr id="9318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9ADF0EFF-36B6-4EFB-BAA6-9479863D7267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3190" name="Rectangle 1027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36D41A58-F34E-4182-9B29-362D054A7023}" type="datetime1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5/4/2014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3191" name="Rectangle 1031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0106C9C2-A413-451B-9850-DC0B4943BC37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18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3192" name="Rectangle 1026"/>
          <p:cNvSpPr txBox="1">
            <a:spLocks noGrp="1"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International migration: simple models</a:t>
            </a:r>
          </a:p>
        </p:txBody>
      </p:sp>
      <p:sp>
        <p:nvSpPr>
          <p:cNvPr id="93193" name="Rectangle 1027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C69BE5EF-61CF-4A56-972A-EAD6F87B5168}" type="datetime1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5/4/2014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3194" name="Rectangle 1031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D01CE6C6-AFA6-4802-A15B-E8F2D1B779F5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18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3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t>Statistics NorwayInternational migration: simple models</a:t>
            </a:r>
          </a:p>
        </p:txBody>
      </p:sp>
      <p:sp>
        <p:nvSpPr>
          <p:cNvPr id="94211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C269F01-66BF-4D21-A5B8-DB8EA8EFBF03}" type="datetime1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5/4/2014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4212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t>International Migration</a:t>
            </a:r>
          </a:p>
        </p:txBody>
      </p:sp>
      <p:sp>
        <p:nvSpPr>
          <p:cNvPr id="942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F3F88051-BE53-4BEE-B5C9-C64918F3A129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4214" name="Rectangle 1027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E6231F0C-E833-4F07-B5B6-2DE25FB9B6BA}" type="datetime1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5/4/2014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4215" name="Rectangle 1031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6ECD5394-BB68-4FBB-921D-5DD7E743F2E4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19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4216" name="Rectangle 1026"/>
          <p:cNvSpPr txBox="1">
            <a:spLocks noGrp="1"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chemeClr val="tx1"/>
                </a:solidFill>
                <a:latin typeface="Times New Roman" pitchFamily="18" charset="0"/>
              </a:rPr>
              <a:t>International migration: simple models</a:t>
            </a:r>
          </a:p>
        </p:txBody>
      </p:sp>
      <p:sp>
        <p:nvSpPr>
          <p:cNvPr id="94217" name="Rectangle 1027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AD63AAB0-589C-4F22-B8DC-A5AC4A57EF10}" type="datetime1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5/4/2014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4218" name="Rectangle 1031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F1A9449C-BAF8-4E19-BA97-DC6F0F7E47FE}" type="slidenum">
              <a:rPr 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19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4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Panama City, photo by JEC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smtClean="0"/>
              <a:t>Migration levels and trends: Global assessment and policy implications</a:t>
            </a:r>
          </a:p>
          <a:p>
            <a:r>
              <a:rPr lang="en-US" smtClean="0"/>
              <a:t>New York, 10 February 2012</a:t>
            </a:r>
          </a:p>
          <a:p>
            <a:r>
              <a:rPr lang="en-US" smtClean="0"/>
              <a:t>Sabine Henning</a:t>
            </a:r>
          </a:p>
          <a:p>
            <a:r>
              <a:rPr lang="en-US" smtClean="0"/>
              <a:t>Migration Section, Population Division</a:t>
            </a:r>
          </a:p>
          <a:p>
            <a:r>
              <a:rPr lang="en-US" smtClean="0"/>
              <a:t>Department of Economic and Social Affairs (DESA)</a:t>
            </a:r>
          </a:p>
          <a:p>
            <a:r>
              <a:rPr lang="en-US" smtClean="0"/>
              <a:t>United Nations, New York</a:t>
            </a:r>
          </a:p>
        </p:txBody>
      </p:sp>
      <p:sp>
        <p:nvSpPr>
          <p:cNvPr id="5939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t>Statistics NorwayInternational migration: simple models</a:t>
            </a:r>
          </a:p>
        </p:txBody>
      </p:sp>
      <p:sp>
        <p:nvSpPr>
          <p:cNvPr id="5939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60002790-F86D-4961-9D3B-16CC8B93CCDC}" type="datetime1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5/4/2014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398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t>International Migration</a:t>
            </a:r>
          </a:p>
        </p:txBody>
      </p:sp>
      <p:sp>
        <p:nvSpPr>
          <p:cNvPr id="5939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2DDB00F-C16B-434A-8EE4-459D171327C5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t>Statistics NorwayInternational migration: simple models</a:t>
            </a:r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07E83E0-EAAF-4311-9B4C-D02358525431}" type="datetime1"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5/4/2014</a:t>
            </a:fld>
            <a:endParaRPr lang="en-US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6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t>International Migration</a:t>
            </a:r>
          </a:p>
        </p:txBody>
      </p:sp>
      <p:sp>
        <p:nvSpPr>
          <p:cNvPr id="542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F26847F2-4254-4617-9F0B-4564DF729B1D}" type="slidenum"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8" name="Rectangle 1027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5841C680-CD65-4865-AE8E-870E25D1C14C}" type="datetime1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5/4/2014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9" name="Rectangle 1031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0E5BB500-69C9-4C1C-A4AE-84A33380A319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3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t>Statistics NorwayInternational migration: simple models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5B63BD9E-AD51-4D52-AE02-C185F046D0D2}" type="datetime1"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5/4/2014</a:t>
            </a:fld>
            <a:endParaRPr lang="en-US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00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t>International Migration</a:t>
            </a:r>
          </a:p>
        </p:txBody>
      </p:sp>
      <p:sp>
        <p:nvSpPr>
          <p:cNvPr id="5530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F508E7F1-9D83-4DDC-8610-1DC75D21074A}" type="slidenum"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02" name="Rectangle 1027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FDEC8D2F-C9FF-41D4-B8AE-D8591590779D}" type="datetime1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5/4/2014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03" name="Rectangle 1031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02F2FACC-D964-4D40-AD80-F1CD696FB679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04" name="Rectangle 1026"/>
          <p:cNvSpPr txBox="1">
            <a:spLocks noGrp="1"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t>International migration: simple models</a:t>
            </a:r>
          </a:p>
        </p:txBody>
      </p:sp>
      <p:sp>
        <p:nvSpPr>
          <p:cNvPr id="55305" name="Rectangle 1027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E3DFC46A-263A-4B68-ADE0-C5EFCF165A98}" type="datetime1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5/4/2014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06" name="Rectangle 1031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3245A29E-A893-43E2-9879-509649012702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5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t>Statistics NorwayInternational migration: simple models</a:t>
            </a:r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55E28B0D-FD3B-4056-8D80-D94DD540DACC}" type="datetime1"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5/4/2014</a:t>
            </a:fld>
            <a:endParaRPr lang="en-US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24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t>International Migration</a:t>
            </a:r>
          </a:p>
        </p:txBody>
      </p:sp>
      <p:sp>
        <p:nvSpPr>
          <p:cNvPr id="563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532DFDE-2B00-42C6-9FC4-885AB0372BCD}" type="slidenum"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26" name="Rectangle 1027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1B3A3067-2E8F-486E-AEFC-7B0C854C92BD}" type="datetime1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5/4/2014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27" name="Rectangle 1031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5E12724A-82E7-47E9-9059-DF4A3513BBAF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28" name="Rectangle 1026"/>
          <p:cNvSpPr txBox="1">
            <a:spLocks noGrp="1" noChangeArrowheads="1"/>
          </p:cNvSpPr>
          <p:nvPr/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t>International migration: simple models</a:t>
            </a:r>
          </a:p>
        </p:txBody>
      </p:sp>
      <p:sp>
        <p:nvSpPr>
          <p:cNvPr id="56329" name="Rectangle 1027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E659CD3E-E254-4552-86B6-26F7338F9B22}" type="datetime1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5/4/2014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0" name="Rectangle 1031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8CD574DC-8917-4B4B-8AC4-770D30A84699}" type="slidenum">
              <a:rPr lang="en-US" altLang="en-US" sz="1200">
                <a:solidFill>
                  <a:schemeClr val="tx1"/>
                </a:solidFill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t>Statistics NorwayInternational migration: simple models</a:t>
            </a:r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05FFA4-E450-4494-BD6B-7AC0841578B9}" type="datetime1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5/4/2014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5540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t>International Migration</a:t>
            </a:r>
          </a:p>
        </p:txBody>
      </p:sp>
      <p:sp>
        <p:nvSpPr>
          <p:cNvPr id="655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F64CE28A-5AE2-4BB5-9B33-FD1DBA57B734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55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mtClean="0"/>
              <a:t>Le Bras, Hervé  1990  Population et migrations.  Ch. 34 in: Encyclopédie économique, Xavier Greffe, Jacques Maresse and Jean-Louis Reiffers, eds.,  pp. 1233-1267.  Paris, Economica. See p. 1247.</a:t>
            </a: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t>Statistics NorwayInternational migration: simple models</a:t>
            </a:r>
          </a:p>
        </p:txBody>
      </p:sp>
      <p:sp>
        <p:nvSpPr>
          <p:cNvPr id="84995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EFB930EA-344A-42ED-AD2F-143A6D9903FD}" type="datetime1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5/4/2014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996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t>International Migration</a:t>
            </a:r>
          </a:p>
        </p:txBody>
      </p:sp>
      <p:sp>
        <p:nvSpPr>
          <p:cNvPr id="849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2E466B0-0390-4FC5-B069-87C679E72B7F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49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t>Statistics NorwayInternational migration: simple models</a:t>
            </a:r>
          </a:p>
        </p:txBody>
      </p:sp>
      <p:sp>
        <p:nvSpPr>
          <p:cNvPr id="90115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E1AE31-D1B2-4494-8B48-B7224F1DBF6F}" type="datetime1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5/4/2014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0116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t>International Migration</a:t>
            </a:r>
          </a:p>
        </p:txBody>
      </p:sp>
      <p:sp>
        <p:nvSpPr>
          <p:cNvPr id="901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DC95605-D472-42CA-9CE2-2F2D81AFCA09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0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t>Statistics NorwayInternational migration: simple models</a:t>
            </a: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29F34B7-8798-4A9B-B9B5-65C9CA97073D}" type="datetime1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5/4/2014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64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t>International Migration</a:t>
            </a:r>
          </a:p>
        </p:txBody>
      </p:sp>
      <p:sp>
        <p:nvSpPr>
          <p:cNvPr id="921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0A15617E-70AA-4F5F-811C-E14A9D378D1E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1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1B06A-2814-4A69-A2D7-BAA3A80BB680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3F62D-2438-4E1D-98B6-54D962B3F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464A7-248B-428C-A1E7-BF6260AEE4E2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DF55-6955-4CF8-B3C1-29CD5E14E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7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D97B5-D14C-4285-8F63-61CF39D78CE8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50562-1ADF-4B9D-89B2-EA57DC712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5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2708D-B6FA-46D9-B207-BE2BCEAD69C8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A71E2-6DD3-4A6A-B2AB-2A61B2341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18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7888-D162-4096-9926-BFEAA328D0B4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D821E-D789-4B38-BB5E-A195635E9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2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9A69C-9CC8-43B2-A75E-F545ECC42C28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66E85-388E-4F3F-8ED1-235EA3029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37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26110-AC4D-4005-9C56-94F537E649FB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C67C5-DB0F-496D-84C0-0335BDB59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56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80809-F80F-44F4-BBCD-799AD33ED54B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56230-6F67-4A11-9B22-28C99DE3A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92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56374-10E8-4158-8936-9B21DF06CD70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AAA4-FB50-4ADC-9D05-DD7198406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8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6BF96-DEC9-43B9-B5C7-2F34C7A082CC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E7522-B465-4B73-B4BB-312924404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49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CEE2-80BB-46CF-A2DA-F71451DF2BB6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14C87-58EF-4BCB-A634-47479DA6A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9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E5D38-12FB-4CFC-8FB4-448BE677ED13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85D4-45FF-4502-A62E-6A61032E7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8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4441B-B97B-43DE-9215-51A9884AA735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E143C-2B3D-459C-88C9-74B935A8F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6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5FFBD-91D7-454E-82EA-A94F5E85105B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731DF-98A9-429E-8C57-510E861C3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10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AC0FD-9365-43C3-9D27-730D65D10B1B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B1932-1C03-45E6-8979-0BCB4EB5A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33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14232-D6E6-4ABF-815C-E7746411533C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C4BC-F3F5-470C-80C7-C2C4F6F7C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2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A31F8-B8AE-4FEB-98EE-ABC8A0D9B477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891-651A-4A83-8561-A38E8607F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5C9A3-D385-4752-BAD7-6199CB50B2C5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7FA84-E7DB-4804-B29F-D32384305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3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8BADD-7927-437B-9274-D9570A41D3E4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8392-AC6F-4636-A775-6F13CD756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9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5DD4C-63D1-4923-BE30-6237E3D8D1E1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177C4-1122-4F37-B46A-7196EE130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8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2D96-EC6F-4428-930D-E36A0E26841B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E141D-5E05-4207-BC5F-7CD4FFF69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4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8992C-02C6-4AAE-95A6-CC2C13910F52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75255-BC27-4011-A764-D0D25A4AB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0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81F25-01F0-44BC-89F2-8FDEC7A3C601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EAEB-EC06-4969-97CE-4003FD14A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8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DAC0E6-28AE-4BB8-9551-6B706F4D07CD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74A0E8-4CAD-4795-9A07-009BDFDC7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96CCE822-08B0-4005-BBE2-D5106DCCE4AE}" type="datetime1">
              <a:rPr lang="en-US"/>
              <a:pPr>
                <a:defRPr/>
              </a:pPr>
              <a:t>5/4/2014</a:t>
            </a:fld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6596C0-9B48-4B15-AC4D-02C497A0D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oel E. Cohen\My Documents\Pix\Travel\20040831HungryHillAdrigoleCorkIreland\20040831HungryHillAdrigoleCorkIreland (18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0" b="12589"/>
          <a:stretch/>
        </p:blipFill>
        <p:spPr bwMode="auto">
          <a:xfrm>
            <a:off x="-14641" y="0"/>
            <a:ext cx="9274423" cy="68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DAB19D9-FD54-46E6-852D-21CE6D8D5B5A}" type="datetime1">
              <a:rPr lang="en-US" sz="1400" smtClean="0">
                <a:solidFill>
                  <a:schemeClr val="tx1"/>
                </a:solidFill>
              </a:rPr>
              <a:pPr eaLnBrk="1" hangingPunct="1"/>
              <a:t>5/4/2014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40EBB8D-47F9-4341-9D4A-B7B906D8A0D5}" type="slidenum">
              <a:rPr lang="en-US" sz="14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Joel E. Cohen</a:t>
            </a:r>
          </a:p>
        </p:txBody>
      </p:sp>
      <p:sp>
        <p:nvSpPr>
          <p:cNvPr id="30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3EEA5185-F525-45F4-9748-9391E297625D}" type="slidenum">
              <a:rPr lang="en-US" sz="1400">
                <a:solidFill>
                  <a:schemeClr val="tx1"/>
                </a:solidFill>
              </a:rPr>
              <a:pPr algn="r" eaLnBrk="1" hangingPunct="1"/>
              <a:t>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78" name="Date Placeholder 4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0F0A9F3E-7703-4931-973E-7509C59CF790}" type="datetime1">
              <a:rPr lang="en-US" sz="1400">
                <a:solidFill>
                  <a:schemeClr val="tx1"/>
                </a:solidFill>
              </a:rPr>
              <a:pPr eaLnBrk="1" hangingPunct="1"/>
              <a:t>5/4/2014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79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8914C824-7ED2-4992-A0B0-191B2AE9C46C}" type="slidenum">
              <a:rPr lang="en-US" sz="1400">
                <a:solidFill>
                  <a:schemeClr val="tx1"/>
                </a:solidFill>
              </a:rPr>
              <a:pPr algn="r" eaLnBrk="1" hangingPunct="1"/>
              <a:t>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30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5" y="10955"/>
            <a:ext cx="6298420" cy="1277938"/>
          </a:xfrm>
          <a:solidFill>
            <a:schemeClr val="accent2">
              <a:alpha val="78000"/>
            </a:schemeClr>
          </a:solidFill>
        </p:spPr>
        <p:txBody>
          <a:bodyPr/>
          <a:lstStyle/>
          <a:p>
            <a:pPr algn="l" eaLnBrk="1" hangingPunct="1"/>
            <a:r>
              <a:rPr lang="en-US" sz="4000" dirty="0" smtClean="0"/>
              <a:t>Projection of net migration using a gravity model</a:t>
            </a:r>
          </a:p>
        </p:txBody>
      </p:sp>
      <p:sp>
        <p:nvSpPr>
          <p:cNvPr id="3081" name="Date Placeholder 10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59453A23-58FE-4BB9-918E-19A32E63559D}" type="datetime1">
              <a:rPr lang="en-US" sz="1400">
                <a:solidFill>
                  <a:schemeClr val="tx1"/>
                </a:solidFill>
              </a:rPr>
              <a:pPr eaLnBrk="1" hangingPunct="1"/>
              <a:t>5/4/2014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0" y="1777585"/>
            <a:ext cx="4531790" cy="433976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spcBef>
                <a:spcPts val="0"/>
              </a:spcBef>
              <a:defRPr/>
            </a:pPr>
            <a:r>
              <a:rPr lang="en-US" sz="2800" kern="0" dirty="0" smtClean="0"/>
              <a:t>Joel E. Cohen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en-US" sz="2800" kern="0" dirty="0" smtClean="0"/>
              <a:t>cohen@rockefeller.edu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en-US" sz="2800" kern="0" dirty="0" smtClean="0"/>
              <a:t>Laboratory of Populations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en-US" sz="2800" kern="0" dirty="0" smtClean="0"/>
              <a:t>Rockefeller University 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en-US" sz="2800" kern="0" dirty="0" smtClean="0"/>
              <a:t>&amp; Columbia University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en-US" sz="2800" kern="0" dirty="0" smtClean="0"/>
              <a:t>New York, NY USA</a:t>
            </a:r>
          </a:p>
          <a:p>
            <a:pPr algn="r" eaLnBrk="1" hangingPunct="1">
              <a:spcBef>
                <a:spcPts val="0"/>
              </a:spcBef>
              <a:defRPr/>
            </a:pPr>
            <a:endParaRPr lang="en-US" sz="2800" kern="0" dirty="0" smtClean="0"/>
          </a:p>
          <a:p>
            <a:pPr algn="r" eaLnBrk="1" hangingPunct="1">
              <a:spcBef>
                <a:spcPts val="0"/>
              </a:spcBef>
              <a:defRPr/>
            </a:pPr>
            <a:r>
              <a:rPr lang="en-US" sz="2800" kern="0" dirty="0" smtClean="0"/>
              <a:t>World Bank &amp; United Nations Population Division, 2014-04-29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Projecting future net migration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93535"/>
                <a:ext cx="8229600" cy="491584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×[1.856×</m:t>
                      </m:r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0.728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0.602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− 2.483×</m:t>
                      </m:r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0.373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0.948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= 1950, …, 2005, this is a smoothing of UN Pop. Div. estimates of net migration.</a:t>
                </a:r>
              </a:p>
              <a:p>
                <a:r>
                  <a:rPr lang="en-US" dirty="0" smtClean="0"/>
                  <a:t>For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= 2010, …, 2095, </a:t>
                </a:r>
                <a:r>
                  <a:rPr lang="en-US" dirty="0"/>
                  <a:t>use UN Pop. Div. </a:t>
                </a:r>
                <a:r>
                  <a:rPr lang="en-US" dirty="0" smtClean="0"/>
                  <a:t>projections of </a:t>
                </a:r>
                <a:r>
                  <a:rPr lang="en-US" dirty="0"/>
                  <a:t>L(t), M(t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The slowing rate of increase in projected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dirty="0" smtClean="0"/>
                  <a:t> results from slowing increase in </a:t>
                </a:r>
                <a:r>
                  <a:rPr lang="en-US" dirty="0"/>
                  <a:t>projected L(t), M(t).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819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93535"/>
                <a:ext cx="8229600" cy="4915840"/>
              </a:xfrm>
              <a:blipFill rotWithShape="1">
                <a:blip r:embed="rId2"/>
                <a:stretch>
                  <a:fillRect l="-1852" r="-2593" b="-2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783D4A5D-975A-4516-A558-D62ED6D616FF}" type="datetime1">
              <a:rPr lang="en-US" sz="1400" smtClean="0">
                <a:solidFill>
                  <a:schemeClr val="tx1"/>
                </a:solidFill>
              </a:rPr>
              <a:pPr eaLnBrk="1" hangingPunct="1"/>
              <a:t>5/4/2014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964F032-A3E3-46ED-B027-3517CE130BE7}" type="slidenum">
              <a:rPr lang="en-US" sz="14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&amp; projection for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 Rogers (1995) biregional model for</a:t>
            </a:r>
          </a:p>
          <a:p>
            <a:r>
              <a:rPr lang="en-US" dirty="0" smtClean="0"/>
              <a:t>USA(t) = population size of USA at t,</a:t>
            </a:r>
          </a:p>
          <a:p>
            <a:r>
              <a:rPr lang="en-US" dirty="0" smtClean="0"/>
              <a:t>W-USA(t) =</a:t>
            </a:r>
            <a:r>
              <a:rPr lang="en-US" dirty="0"/>
              <a:t> population size of </a:t>
            </a:r>
            <a:r>
              <a:rPr lang="en-US" dirty="0" smtClean="0"/>
              <a:t>world excluding USA </a:t>
            </a:r>
            <a:r>
              <a:rPr lang="en-US" dirty="0"/>
              <a:t>at </a:t>
            </a:r>
            <a:r>
              <a:rPr lang="en-US" dirty="0" smtClean="0"/>
              <a:t>t.</a:t>
            </a:r>
          </a:p>
          <a:p>
            <a:r>
              <a:rPr lang="en-US" dirty="0" smtClean="0"/>
              <a:t>Same least-squares fitting gives</a:t>
            </a:r>
          </a:p>
          <a:p>
            <a:r>
              <a:rPr lang="en-US" i="1" dirty="0" smtClean="0"/>
              <a:t>a</a:t>
            </a:r>
            <a:r>
              <a:rPr lang="en-US" dirty="0" smtClean="0"/>
              <a:t> = 0.0003434, </a:t>
            </a:r>
            <a:r>
              <a:rPr lang="en-US" i="1" dirty="0" smtClean="0"/>
              <a:t>b</a:t>
            </a:r>
            <a:r>
              <a:rPr lang="en-US" dirty="0" smtClean="0"/>
              <a:t> = -0.0008283.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E5D38-12FB-4CFC-8FB4-448BE677ED13}" type="datetime1">
              <a:rPr lang="en-US" smtClean="0"/>
              <a:pPr>
                <a:defRPr/>
              </a:pPr>
              <a:t>5/4/2014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B85D4-45FF-4502-A62E-6A61032E77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790"/>
            <a:ext cx="8229600" cy="780685"/>
          </a:xfrm>
        </p:spPr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5425" y="1239915"/>
                <a:ext cx="8679529" cy="4954245"/>
              </a:xfrm>
            </p:spPr>
            <p:txBody>
              <a:bodyPr/>
              <a:lstStyle/>
              <a:p>
                <a:r>
                  <a:rPr lang="en-US" dirty="0" smtClean="0"/>
                  <a:t>The linear model assumes that the number of migrants per time interval from origin to destination is proportional </a:t>
                </a:r>
                <a:r>
                  <a:rPr lang="en-US" dirty="0"/>
                  <a:t>to the population size of the origin, independent of the population size of the destination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Linear </a:t>
                </a:r>
                <a:r>
                  <a:rPr lang="en-US" dirty="0"/>
                  <a:t>model is a special case of the gravity </a:t>
                </a:r>
                <a:r>
                  <a:rPr lang="en-US" dirty="0" smtClean="0"/>
                  <a:t>model: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L, M, we find a = 0.006008, b = -0.01181.</a:t>
                </a:r>
              </a:p>
              <a:p>
                <a:r>
                  <a:rPr lang="en-US" dirty="0" smtClean="0"/>
                  <a:t>For USA, W-USA, a=0.0004924, b=-0.005835.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425" y="1239915"/>
                <a:ext cx="8679529" cy="4954245"/>
              </a:xfrm>
              <a:blipFill rotWithShape="1">
                <a:blip r:embed="rId2"/>
                <a:stretch>
                  <a:fillRect l="-1756" t="-1599" r="-421" b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E5D38-12FB-4CFC-8FB4-448BE677ED13}" type="datetime1">
              <a:rPr lang="en-US" smtClean="0"/>
              <a:pPr>
                <a:defRPr/>
              </a:pPr>
              <a:t>5/4/2014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B85D4-45FF-4502-A62E-6A61032E77C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Procedure treats UN Pop. Div.’s </a:t>
            </a:r>
            <a:r>
              <a:rPr lang="en-US" dirty="0"/>
              <a:t>projected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 smtClean="0"/>
              <a:t>), </a:t>
            </a:r>
            <a:r>
              <a:rPr lang="en-US" i="1" dirty="0"/>
              <a:t>L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as if they were independent </a:t>
            </a:r>
            <a:r>
              <a:rPr lang="en-US" dirty="0" smtClean="0"/>
              <a:t>of </a:t>
            </a:r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/>
              <a:t>). Instead, one should project one </a:t>
            </a:r>
            <a:r>
              <a:rPr lang="en-US" dirty="0" smtClean="0"/>
              <a:t>5-year </a:t>
            </a:r>
            <a:r>
              <a:rPr lang="en-US" dirty="0"/>
              <a:t>interval at a </a:t>
            </a:r>
            <a:r>
              <a:rPr lang="en-US" dirty="0" smtClean="0"/>
              <a:t>time, including migration.</a:t>
            </a:r>
          </a:p>
          <a:p>
            <a:r>
              <a:rPr lang="en-US" dirty="0" smtClean="0"/>
              <a:t>Quantitative effect is at most a few percent.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E5D38-12FB-4CFC-8FB4-448BE677ED13}" type="datetime1">
              <a:rPr lang="en-US" smtClean="0"/>
              <a:pPr>
                <a:defRPr/>
              </a:pPr>
              <a:t>5/4/2014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B85D4-45FF-4502-A62E-6A61032E77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Exponents from </a:t>
            </a:r>
            <a:r>
              <a:rPr lang="en-US" dirty="0"/>
              <a:t>Kim &amp; Cohen </a:t>
            </a:r>
            <a:r>
              <a:rPr lang="en-US" dirty="0" smtClean="0"/>
              <a:t>were </a:t>
            </a:r>
            <a:r>
              <a:rPr lang="en-US" dirty="0"/>
              <a:t>based on flows to individual more developed countries from individual less developed countries &amp; vice </a:t>
            </a:r>
            <a:r>
              <a:rPr lang="en-US" dirty="0" smtClean="0"/>
              <a:t>versa. Some </a:t>
            </a:r>
            <a:r>
              <a:rPr lang="en-US" dirty="0"/>
              <a:t>migrants to or from USA </a:t>
            </a:r>
            <a:r>
              <a:rPr lang="en-US" dirty="0" smtClean="0"/>
              <a:t>came from</a:t>
            </a:r>
            <a:r>
              <a:rPr lang="en-US" dirty="0"/>
              <a:t>, or </a:t>
            </a:r>
            <a:r>
              <a:rPr lang="en-US" dirty="0" smtClean="0"/>
              <a:t>went to</a:t>
            </a:r>
            <a:r>
              <a:rPr lang="en-US" dirty="0"/>
              <a:t>, other more developed countries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would be desirable to </a:t>
            </a:r>
            <a:r>
              <a:rPr lang="en-US" dirty="0" smtClean="0"/>
              <a:t>estimate country-specific </a:t>
            </a:r>
            <a:r>
              <a:rPr lang="en-US" dirty="0"/>
              <a:t>flows based on </a:t>
            </a:r>
            <a:r>
              <a:rPr lang="en-US" dirty="0" smtClean="0"/>
              <a:t>data </a:t>
            </a:r>
            <a:r>
              <a:rPr lang="en-US" dirty="0"/>
              <a:t>on migration flows </a:t>
            </a:r>
            <a:r>
              <a:rPr lang="en-US" dirty="0" smtClean="0"/>
              <a:t>or time </a:t>
            </a:r>
            <a:r>
              <a:rPr lang="en-US" dirty="0"/>
              <a:t>series of </a:t>
            </a:r>
            <a:r>
              <a:rPr lang="en-US" dirty="0" smtClean="0"/>
              <a:t>migrant stocks.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E5D38-12FB-4CFC-8FB4-448BE677ED13}" type="datetime1">
              <a:rPr lang="en-US" smtClean="0"/>
              <a:pPr>
                <a:defRPr/>
              </a:pPr>
              <a:t>5/4/2014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B85D4-45FF-4502-A62E-6A61032E77C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23011E0-C8A7-4BFF-A569-94E5281B3FD8}" type="datetime1">
              <a:rPr lang="en-US" sz="1400" smtClean="0">
                <a:solidFill>
                  <a:schemeClr val="tx1"/>
                </a:solidFill>
              </a:rPr>
              <a:pPr eaLnBrk="1" hangingPunct="1"/>
              <a:t>5/4/2014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52B6364-E9B3-4A3E-8572-18A11D9F8CD1}" type="slidenum">
              <a:rPr lang="en-US" sz="14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77,658 observations, 1950-2007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Kim &amp; Cohen, </a:t>
            </a:r>
            <a:r>
              <a:rPr lang="en-US" sz="2400" i="1" dirty="0" err="1"/>
              <a:t>Internat.</a:t>
            </a:r>
            <a:r>
              <a:rPr lang="en-US" sz="2400" i="1" dirty="0"/>
              <a:t> Migration Rev</a:t>
            </a:r>
            <a:r>
              <a:rPr lang="en-US" sz="2400" dirty="0"/>
              <a:t>. </a:t>
            </a:r>
            <a:r>
              <a:rPr lang="en-US" sz="2400" dirty="0" smtClean="0"/>
              <a:t>2010</a:t>
            </a:r>
            <a:endParaRPr lang="en-US" dirty="0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Time-series data on legal migration flows reported by 17 national agencies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Destinations: Australia, Belgium, Canada, Croatia, Denmark, Finland, France, Germany, Hungary, Iceland, Italy, New Zealand, Norway, Spain, Sweden, United Kingdom, United States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Origins: above except Canada, France, Spain, United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2D3195E-F447-4DBD-8D3E-ADC28EBFAD1E}" type="slidenum">
              <a:rPr lang="en-US" sz="14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Which predictors matter most?</a:t>
            </a:r>
          </a:p>
        </p:txBody>
      </p:sp>
      <p:graphicFrame>
        <p:nvGraphicFramePr>
          <p:cNvPr id="175202" name="Group 9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797325"/>
              </p:ext>
            </p:extLst>
          </p:nvPr>
        </p:nvGraphicFramePr>
        <p:xfrm>
          <a:off x="501650" y="1163638"/>
          <a:ext cx="7866062" cy="3881438"/>
        </p:xfrm>
        <a:graphic>
          <a:graphicData uri="http://schemas.openxmlformats.org/drawingml/2006/table">
            <a:tbl>
              <a:tblPr/>
              <a:tblGrid>
                <a:gridCol w="2879795"/>
                <a:gridCol w="2573135"/>
                <a:gridCol w="2413132"/>
              </a:tblGrid>
              <a:tr h="1292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coefficient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Outflow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coefficient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 pop of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 pop of origin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 distance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-0.819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 area of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C20DF747-2D1D-4AA5-AC5B-07C8FBE37D38}" type="datetime1">
              <a:rPr lang="en-US" sz="1400" smtClean="0">
                <a:solidFill>
                  <a:schemeClr val="tx1"/>
                </a:solidFill>
              </a:rPr>
              <a:pPr eaLnBrk="1" hangingPunct="1"/>
              <a:t>5/4/2014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1476B6A-7FA1-462E-B7A2-9E1BCAC068D4}" type="slidenum">
              <a:rPr lang="en-US" sz="140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Questions answered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201738"/>
            <a:ext cx="8229600" cy="53768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Should inflows to wealthy Western countries be modeled same way as outflows? No.</a:t>
            </a:r>
          </a:p>
          <a:p>
            <a:pPr eaLnBrk="1" hangingPunct="1"/>
            <a:r>
              <a:rPr lang="en-US" sz="2800" dirty="0" smtClean="0"/>
              <a:t>Is the assumption of uncorrelated residuals better than alternative error structures? Yes.</a:t>
            </a:r>
          </a:p>
          <a:p>
            <a:pPr eaLnBrk="1" hangingPunct="1"/>
            <a:r>
              <a:rPr lang="en-US" sz="2800" dirty="0" smtClean="0"/>
              <a:t>How much do other demographic features besides population size influence migration? Infant mortality rate matters more than potential-support ratio (15-64/65+); both matter.</a:t>
            </a:r>
          </a:p>
          <a:p>
            <a:pPr eaLnBrk="1" hangingPunct="1"/>
            <a:r>
              <a:rPr lang="en-US" sz="2800" dirty="0" smtClean="0"/>
              <a:t>How much do social &amp; historical factors influence migration? Substantially, but much less than demographic &amp; geographic factors.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305A583-55A4-4A0E-9A6A-933336E4F2C9}" type="datetime1">
              <a:rPr lang="en-US" sz="1400" smtClean="0">
                <a:solidFill>
                  <a:schemeClr val="tx1"/>
                </a:solidFill>
              </a:rPr>
              <a:pPr eaLnBrk="1" hangingPunct="1"/>
              <a:t>5/4/2014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34068DF3-A168-433B-878B-5FDA76318E75}" type="slidenum">
              <a:rPr lang="en-US" sz="14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4710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Joel E. Cohen</a:t>
            </a:r>
          </a:p>
        </p:txBody>
      </p:sp>
      <p:sp>
        <p:nvSpPr>
          <p:cNvPr id="4710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51903A92-3810-4690-B4CF-0106EFE0F2F5}" type="slidenum">
              <a:rPr lang="en-US" sz="1400">
                <a:solidFill>
                  <a:schemeClr val="tx1"/>
                </a:solidFill>
              </a:rPr>
              <a:pPr algn="r" eaLnBrk="1" hangingPunct="1"/>
              <a:t>18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711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C0380D7-B092-4F91-8CEA-42082F885A37}" type="datetime1">
              <a:rPr lang="en-US" sz="1400">
                <a:solidFill>
                  <a:schemeClr val="tx1"/>
                </a:solidFill>
              </a:rPr>
              <a:pPr eaLnBrk="1" hangingPunct="1"/>
              <a:t>5/4/2014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7111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chemeClr val="tx1"/>
                </a:solidFill>
              </a:rPr>
              <a:t>Joel E. Cohen</a:t>
            </a:r>
          </a:p>
        </p:txBody>
      </p:sp>
      <p:sp>
        <p:nvSpPr>
          <p:cNvPr id="4711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88287E6A-9A30-4EB0-8696-BAB7466843A0}" type="slidenum">
              <a:rPr lang="en-US" sz="1400">
                <a:solidFill>
                  <a:schemeClr val="tx1"/>
                </a:solidFill>
              </a:rPr>
              <a:pPr algn="r" eaLnBrk="1" hangingPunct="1"/>
              <a:t>18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71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800100"/>
          </a:xfrm>
        </p:spPr>
        <p:txBody>
          <a:bodyPr/>
          <a:lstStyle/>
          <a:p>
            <a:pPr eaLnBrk="1" hangingPunct="1"/>
            <a:r>
              <a:rPr lang="en-US" smtClean="0"/>
              <a:t>Future work</a:t>
            </a:r>
          </a:p>
        </p:txBody>
      </p:sp>
      <p:sp>
        <p:nvSpPr>
          <p:cNvPr id="471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893763"/>
            <a:ext cx="8648700" cy="5354637"/>
          </a:xfrm>
        </p:spPr>
        <p:txBody>
          <a:bodyPr/>
          <a:lstStyle/>
          <a:p>
            <a:pPr eaLnBrk="1" hangingPunct="1"/>
            <a:r>
              <a:rPr lang="en-US" dirty="0" smtClean="0"/>
              <a:t>Get additional data for other countries &amp; years (UN Pop. Div. released more data).</a:t>
            </a:r>
          </a:p>
          <a:p>
            <a:pPr eaLnBrk="1" hangingPunct="1"/>
            <a:r>
              <a:rPr lang="en-US" dirty="0" smtClean="0"/>
              <a:t>Evaluate indicator (dummy) variables for traditional sending &amp; receiving countries.</a:t>
            </a:r>
          </a:p>
          <a:p>
            <a:pPr eaLnBrk="1" hangingPunct="1"/>
            <a:r>
              <a:rPr lang="en-US" dirty="0" smtClean="0"/>
              <a:t>Embed migration model in projection model.</a:t>
            </a:r>
          </a:p>
          <a:p>
            <a:pPr eaLnBrk="1" hangingPunct="1"/>
            <a:r>
              <a:rPr lang="en-US" dirty="0" smtClean="0"/>
              <a:t>	Distribute projected migrants by sex &amp; age distributions of migrants.</a:t>
            </a:r>
          </a:p>
          <a:p>
            <a:pPr eaLnBrk="1" hangingPunct="1"/>
            <a:r>
              <a:rPr lang="en-US" dirty="0" smtClean="0"/>
              <a:t>Study asymptotic behavior of projection models with embedded migration model.</a:t>
            </a:r>
          </a:p>
          <a:p>
            <a:pPr eaLnBrk="1" hangingPunct="1"/>
            <a:r>
              <a:rPr lang="en-US" dirty="0" smtClean="0"/>
              <a:t>Harmonize migrant definition &amp; measurement.</a:t>
            </a:r>
          </a:p>
        </p:txBody>
      </p:sp>
      <p:sp>
        <p:nvSpPr>
          <p:cNvPr id="47115" name="Date Placeholder 9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E48356F2-7E98-4198-8545-354006A5F5E1}" type="datetime1">
              <a:rPr lang="en-US" sz="1400">
                <a:solidFill>
                  <a:schemeClr val="tx1"/>
                </a:solidFill>
              </a:rPr>
              <a:pPr eaLnBrk="1" hangingPunct="1"/>
              <a:t>5/4/2014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5A54D21A-297C-4999-82B4-651D4977A369}" type="datetime1">
              <a:rPr lang="en-US" sz="1400" smtClean="0">
                <a:solidFill>
                  <a:schemeClr val="tx1"/>
                </a:solidFill>
              </a:rPr>
              <a:pPr eaLnBrk="1" hangingPunct="1"/>
              <a:t>5/4/2014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2005E88-2D1B-4EB7-A1B4-21846002D9F8}" type="slidenum">
              <a:rPr lang="en-US" sz="140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4915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1"/>
                </a:solidFill>
              </a:rPr>
              <a:t>Joel E. Cohen</a:t>
            </a:r>
          </a:p>
        </p:txBody>
      </p:sp>
      <p:sp>
        <p:nvSpPr>
          <p:cNvPr id="49157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CC0A4955-163E-46AE-8663-2D6DB3BDC529}" type="datetime1">
              <a:rPr lang="en-US" sz="1400">
                <a:solidFill>
                  <a:schemeClr val="tx1"/>
                </a:solidFill>
              </a:rPr>
              <a:pPr eaLnBrk="1" hangingPunct="1"/>
              <a:t>5/4/2014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9158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chemeClr val="tx1"/>
                </a:solidFill>
              </a:rPr>
              <a:t>Joel E. Cohen</a:t>
            </a:r>
          </a:p>
        </p:txBody>
      </p:sp>
      <p:sp>
        <p:nvSpPr>
          <p:cNvPr id="491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9213"/>
            <a:ext cx="8229600" cy="844550"/>
          </a:xfrm>
        </p:spPr>
        <p:txBody>
          <a:bodyPr/>
          <a:lstStyle/>
          <a:p>
            <a:pPr eaLnBrk="1" hangingPunct="1"/>
            <a:r>
              <a:rPr lang="en-US" smtClean="0"/>
              <a:t>Thank you! Questions?</a:t>
            </a:r>
          </a:p>
        </p:txBody>
      </p:sp>
      <p:pic>
        <p:nvPicPr>
          <p:cNvPr id="49160" name="Picture 4" descr="20041002PanamaCity 00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954088"/>
            <a:ext cx="7910513" cy="5932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46038" y="274638"/>
            <a:ext cx="9051925" cy="1143000"/>
          </a:xfrm>
        </p:spPr>
        <p:txBody>
          <a:bodyPr/>
          <a:lstStyle/>
          <a:p>
            <a:r>
              <a:rPr lang="en-US" sz="3600" smtClean="0"/>
              <a:t>International migration affects population change differently in different regions.</a:t>
            </a:r>
          </a:p>
        </p:txBody>
      </p:sp>
      <p:sp>
        <p:nvSpPr>
          <p:cNvPr id="409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050F6C4D-EFD4-484C-928E-BEFAA18F93AD}" type="datetime1">
              <a:rPr lang="en-US" sz="1400" smtClean="0">
                <a:solidFill>
                  <a:schemeClr val="tx1"/>
                </a:solidFill>
              </a:rPr>
              <a:pPr eaLnBrk="1" hangingPunct="1"/>
              <a:t>5/4/2014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C4D9128-6E89-43FE-9F92-AAC16CDE0DC3}" type="slidenum">
              <a:rPr lang="en-US" sz="14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400" smtClean="0">
              <a:solidFill>
                <a:schemeClr val="tx1"/>
              </a:solidFill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125"/>
            <a:ext cx="91059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2613025" y="6424613"/>
            <a:ext cx="2105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tx1"/>
                </a:solidFill>
              </a:rPr>
              <a:t>Henning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869E8EC-4B82-4431-92AE-02615D47C0F3}" type="datetime1">
              <a:rPr lang="en-US" altLang="en-US" sz="1400" smtClean="0">
                <a:solidFill>
                  <a:schemeClr val="tx1"/>
                </a:solidFill>
              </a:rPr>
              <a:pPr eaLnBrk="1" hangingPunct="1"/>
              <a:t>5/4/2014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4ADC515-237C-4CEC-A871-B06FA76E88FE}" type="slidenum">
              <a:rPr lang="en-US" altLang="en-US" sz="14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tx1"/>
                </a:solidFill>
              </a:rPr>
              <a:t>Joel E. Cohen</a:t>
            </a:r>
          </a:p>
        </p:txBody>
      </p:sp>
      <p:sp>
        <p:nvSpPr>
          <p:cNvPr id="81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1372F66E-81A0-4381-A680-DB58F7E2D388}" type="slidenum">
              <a:rPr lang="en-US" altLang="en-US" sz="1400">
                <a:solidFill>
                  <a:schemeClr val="tx1"/>
                </a:solidFill>
              </a:rPr>
              <a:pPr algn="r" eaLnBrk="1" hangingPunct="1"/>
              <a:t>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460375" y="11113"/>
            <a:ext cx="8988425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tx2"/>
                </a:solidFill>
              </a:rPr>
              <a:t>How to </a:t>
            </a:r>
            <a:r>
              <a:rPr lang="en-US" altLang="en-US" sz="4000">
                <a:solidFill>
                  <a:schemeClr val="tx1"/>
                </a:solidFill>
              </a:rPr>
              <a:t>project</a:t>
            </a:r>
            <a:r>
              <a:rPr lang="en-US" altLang="en-US" sz="4000">
                <a:solidFill>
                  <a:schemeClr val="tx2"/>
                </a:solidFill>
              </a:rPr>
              <a:t> </a:t>
            </a:r>
            <a:br>
              <a:rPr lang="en-US" altLang="en-US" sz="4000">
                <a:solidFill>
                  <a:schemeClr val="tx2"/>
                </a:solidFill>
              </a:rPr>
            </a:br>
            <a:r>
              <a:rPr lang="en-US" altLang="en-US" sz="4000">
                <a:solidFill>
                  <a:schemeClr val="tx2"/>
                </a:solidFill>
              </a:rPr>
              <a:t>M(i,j,t)=number of migrants from i to j between t &amp; t+1,</a:t>
            </a:r>
            <a:br>
              <a:rPr lang="en-US" altLang="en-US" sz="4000">
                <a:solidFill>
                  <a:schemeClr val="tx2"/>
                </a:solidFill>
              </a:rPr>
            </a:br>
            <a:r>
              <a:rPr lang="en-US" altLang="en-US" sz="4000">
                <a:solidFill>
                  <a:schemeClr val="tx2"/>
                </a:solidFill>
              </a:rPr>
              <a:t>simultaneously </a:t>
            </a:r>
            <a:br>
              <a:rPr lang="en-US" altLang="en-US" sz="4000">
                <a:solidFill>
                  <a:schemeClr val="tx2"/>
                </a:solidFill>
              </a:rPr>
            </a:br>
            <a:r>
              <a:rPr lang="en-US" altLang="en-US" sz="4000">
                <a:solidFill>
                  <a:schemeClr val="tx2"/>
                </a:solidFill>
              </a:rPr>
              <a:t>for all origins i &amp; all destinations j?</a:t>
            </a:r>
          </a:p>
        </p:txBody>
      </p:sp>
      <p:sp>
        <p:nvSpPr>
          <p:cNvPr id="8200" name="Date Placeholder 8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32B7944B-FC85-49E8-8288-4CEAA8E7680B}" type="datetime1">
              <a:rPr lang="en-US" altLang="en-US" sz="1400">
                <a:solidFill>
                  <a:schemeClr val="tx1"/>
                </a:solidFill>
              </a:rPr>
              <a:pPr eaLnBrk="1" hangingPunct="1"/>
              <a:t>5/4/2014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922823" y="3313113"/>
            <a:ext cx="779691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1"/>
                </a:solidFill>
              </a:rPr>
              <a:t>Who is a </a:t>
            </a:r>
            <a:r>
              <a:rPr lang="en-US" altLang="en-US" sz="3200" dirty="0" smtClean="0">
                <a:solidFill>
                  <a:schemeClr val="tx1"/>
                </a:solidFill>
              </a:rPr>
              <a:t>migrant?</a:t>
            </a: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Definitions </a:t>
            </a:r>
            <a:r>
              <a:rPr lang="en-US" altLang="en-US" sz="3200" dirty="0">
                <a:solidFill>
                  <a:schemeClr val="tx1"/>
                </a:solidFill>
              </a:rPr>
              <a:t>are difficult &amp; various.</a:t>
            </a: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Tourist</a:t>
            </a:r>
            <a:r>
              <a:rPr lang="en-US" altLang="en-US" sz="3200" dirty="0">
                <a:solidFill>
                  <a:schemeClr val="tx1"/>
                </a:solidFill>
              </a:rPr>
              <a:t>? Student? </a:t>
            </a:r>
            <a:r>
              <a:rPr lang="en-US" altLang="en-US" sz="3200" dirty="0" err="1">
                <a:solidFill>
                  <a:schemeClr val="tx1"/>
                </a:solidFill>
              </a:rPr>
              <a:t>Transborder</a:t>
            </a:r>
            <a:r>
              <a:rPr lang="en-US" altLang="en-US" sz="3200" dirty="0">
                <a:solidFill>
                  <a:schemeClr val="tx1"/>
                </a:solidFill>
              </a:rPr>
              <a:t> worker</a:t>
            </a:r>
            <a:r>
              <a:rPr lang="en-US" altLang="en-US" sz="3200" dirty="0" smtClean="0">
                <a:solidFill>
                  <a:schemeClr val="tx1"/>
                </a:solidFill>
              </a:rPr>
              <a:t>? Military </a:t>
            </a:r>
            <a:r>
              <a:rPr lang="en-US" altLang="en-US" sz="3200" dirty="0">
                <a:solidFill>
                  <a:schemeClr val="tx1"/>
                </a:solidFill>
              </a:rPr>
              <a:t>abroad? Foreign only? Undocumented</a:t>
            </a:r>
            <a:r>
              <a:rPr lang="en-US" altLang="en-US" sz="3200" dirty="0" smtClean="0">
                <a:solidFill>
                  <a:schemeClr val="tx1"/>
                </a:solidFill>
              </a:rPr>
              <a:t>?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5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34BE285D-DCC0-4547-8F65-610A5DD239F7}" type="datetime1">
              <a:rPr lang="en-US" altLang="en-US" sz="1400" smtClean="0">
                <a:solidFill>
                  <a:schemeClr val="tx1"/>
                </a:solidFill>
              </a:rPr>
              <a:pPr eaLnBrk="1" hangingPunct="1"/>
              <a:t>5/4/2014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E43031F6-1F7A-4A1B-8638-FCFBDC1EC0B4}" type="slidenum">
              <a:rPr lang="en-US" altLang="en-US" sz="14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tx1"/>
                </a:solidFill>
              </a:rPr>
              <a:t>Joel E. Cohen</a:t>
            </a:r>
          </a:p>
        </p:txBody>
      </p:sp>
      <p:sp>
        <p:nvSpPr>
          <p:cNvPr id="922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468BAB82-3237-487A-94AF-56A269D05F30}" type="slidenum">
              <a:rPr lang="en-US" altLang="en-US" sz="1400">
                <a:solidFill>
                  <a:schemeClr val="tx1"/>
                </a:solidFill>
              </a:rPr>
              <a:pPr algn="r" eaLnBrk="1" hangingPunct="1"/>
              <a:t>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222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BB13C0C4-F0CE-43F2-9488-C4E407728178}" type="datetime1">
              <a:rPr lang="en-US" altLang="en-US" sz="1400">
                <a:solidFill>
                  <a:schemeClr val="tx1"/>
                </a:solidFill>
              </a:rPr>
              <a:pPr eaLnBrk="1" hangingPunct="1"/>
              <a:t>5/4/2014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223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chemeClr val="tx1"/>
                </a:solidFill>
              </a:rPr>
              <a:t>Joel E. Cohen</a:t>
            </a:r>
          </a:p>
        </p:txBody>
      </p:sp>
      <p:sp>
        <p:nvSpPr>
          <p:cNvPr id="922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6C4D000F-2BAA-4741-A999-03E0B66F878A}" type="slidenum">
              <a:rPr lang="en-US" altLang="en-US" sz="1400">
                <a:solidFill>
                  <a:schemeClr val="tx1"/>
                </a:solidFill>
              </a:rPr>
              <a:pPr algn="r" eaLnBrk="1" hangingPunct="1"/>
              <a:t>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use numbers of migrants?</a:t>
            </a:r>
          </a:p>
        </p:txBody>
      </p:sp>
      <p:sp>
        <p:nvSpPr>
          <p:cNvPr id="9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40300"/>
          </a:xfrm>
        </p:spPr>
        <p:txBody>
          <a:bodyPr/>
          <a:lstStyle/>
          <a:p>
            <a:pPr eaLnBrk="1" hangingPunct="1"/>
            <a:r>
              <a:rPr lang="en-US" altLang="en-US" smtClean="0"/>
              <a:t>UN projections of </a:t>
            </a:r>
            <a:r>
              <a:rPr lang="en-US" altLang="en-US" i="1" smtClean="0">
                <a:solidFill>
                  <a:schemeClr val="tx2"/>
                </a:solidFill>
              </a:rPr>
              <a:t>net</a:t>
            </a:r>
            <a:r>
              <a:rPr lang="en-US" altLang="en-US" smtClean="0"/>
              <a:t> migration did not automatically sum (over all countries) to 0.</a:t>
            </a:r>
          </a:p>
          <a:p>
            <a:pPr eaLnBrk="1" hangingPunct="1"/>
            <a:r>
              <a:rPr lang="en-US" altLang="en-US" smtClean="0"/>
              <a:t>In principle, migrant </a:t>
            </a:r>
            <a:r>
              <a:rPr lang="en-US" altLang="en-US" i="1" smtClean="0">
                <a:solidFill>
                  <a:schemeClr val="tx2"/>
                </a:solidFill>
              </a:rPr>
              <a:t>flows</a:t>
            </a:r>
            <a:r>
              <a:rPr lang="en-US" altLang="en-US" smtClean="0"/>
              <a:t> conserve number of people: if you leave one place, you arrive somewhere else.</a:t>
            </a:r>
          </a:p>
          <a:p>
            <a:pPr eaLnBrk="1" hangingPunct="1"/>
            <a:r>
              <a:rPr lang="en-US" altLang="en-US" smtClean="0"/>
              <a:t>Therefore, if you account accurately for migrant flows, net migration of all countries in world will automatically sum to 0 (ignoring deaths en route).</a:t>
            </a:r>
          </a:p>
        </p:txBody>
      </p:sp>
      <p:sp>
        <p:nvSpPr>
          <p:cNvPr id="9227" name="Date Placeholder 9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8EA1AFFF-150D-4A05-AF3E-592ABB17D8CB}" type="datetime1">
              <a:rPr lang="en-US" altLang="en-US" sz="1400">
                <a:solidFill>
                  <a:schemeClr val="tx1"/>
                </a:solidFill>
              </a:rPr>
              <a:pPr eaLnBrk="1" hangingPunct="1"/>
              <a:t>5/4/2014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14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E63E7E25-70C2-4FF8-A835-56309558C0D1}" type="datetime1">
              <a:rPr lang="en-US" altLang="en-US" sz="1400" smtClean="0">
                <a:solidFill>
                  <a:schemeClr val="tx1"/>
                </a:solidFill>
              </a:rPr>
              <a:pPr eaLnBrk="1" hangingPunct="1"/>
              <a:t>5/4/2014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516591EB-CCE3-4F3C-9DFD-0F4B1F1A98C6}" type="slidenum">
              <a:rPr lang="en-US" altLang="en-US" sz="14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schemeClr val="tx1"/>
                </a:solidFill>
              </a:rPr>
              <a:t>Joel E. Cohen</a:t>
            </a:r>
          </a:p>
        </p:txBody>
      </p:sp>
      <p:sp>
        <p:nvSpPr>
          <p:cNvPr id="1024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52B864D3-FC02-45F0-9A8E-013D689B553D}" type="slidenum">
              <a:rPr lang="en-US" altLang="en-US" sz="1400">
                <a:solidFill>
                  <a:schemeClr val="tx1"/>
                </a:solidFill>
              </a:rPr>
              <a:pPr algn="r" eaLnBrk="1" hangingPunct="1"/>
              <a:t>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0246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AFE3BFF0-A4DD-49B0-BDCE-29FC12D99287}" type="datetime1">
              <a:rPr lang="en-US" altLang="en-US" sz="1400">
                <a:solidFill>
                  <a:schemeClr val="tx1"/>
                </a:solidFill>
              </a:rPr>
              <a:pPr eaLnBrk="1" hangingPunct="1"/>
              <a:t>5/4/2014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0247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chemeClr val="tx1"/>
                </a:solidFill>
              </a:rPr>
              <a:t>Joel E. Cohen</a:t>
            </a:r>
          </a:p>
        </p:txBody>
      </p:sp>
      <p:sp>
        <p:nvSpPr>
          <p:cNvPr id="1024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25E06F06-C145-43AD-B05B-58A286EC4B87}" type="slidenum">
              <a:rPr lang="en-US" altLang="en-US" sz="1400">
                <a:solidFill>
                  <a:schemeClr val="tx1"/>
                </a:solidFill>
              </a:rPr>
              <a:pPr algn="r" eaLnBrk="1" hangingPunct="1"/>
              <a:t>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686800" cy="173355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/>
              <a:t>Model should use variables that are not more difficult to project for decades than migration itself.</a:t>
            </a:r>
          </a:p>
        </p:txBody>
      </p:sp>
      <p:sp>
        <p:nvSpPr>
          <p:cNvPr id="10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84388"/>
            <a:ext cx="8229600" cy="4041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Some non-demographic variables are  difficult to project for decades: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Wage or other economic differentials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Migration policies of origins &amp; destinations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But areas, geographic distances, common borders, being landlocked, shared languages, prior colonial relationships, are relatively stable.</a:t>
            </a:r>
          </a:p>
        </p:txBody>
      </p:sp>
      <p:sp>
        <p:nvSpPr>
          <p:cNvPr id="10251" name="Date Placeholder 9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CC057F77-F488-496C-BC06-0FEFED023319}" type="datetime1">
              <a:rPr lang="en-US" altLang="en-US" sz="1400">
                <a:solidFill>
                  <a:schemeClr val="tx1"/>
                </a:solidFill>
              </a:rPr>
              <a:pPr eaLnBrk="1" hangingPunct="1"/>
              <a:t>5/4/2014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7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E812959-3053-4A7D-AE35-18C14D855A93}" type="datetime1">
              <a:rPr lang="en-US" sz="1400" smtClean="0">
                <a:solidFill>
                  <a:schemeClr val="tx1"/>
                </a:solidFill>
              </a:rPr>
              <a:pPr eaLnBrk="1" hangingPunct="1"/>
              <a:t>5/4/2014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8033DE94-E361-4EC2-8AD4-A183440BA200}" type="slidenum">
              <a:rPr lang="en-US" sz="14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Generalized gravity model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665" y="1355130"/>
            <a:ext cx="818038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Define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M(</a:t>
            </a:r>
            <a:r>
              <a:rPr lang="en-US" dirty="0" err="1">
                <a:solidFill>
                  <a:schemeClr val="tx2"/>
                </a:solidFill>
              </a:rPr>
              <a:t>i,j,t</a:t>
            </a:r>
            <a:r>
              <a:rPr lang="en-US" dirty="0">
                <a:solidFill>
                  <a:schemeClr val="tx2"/>
                </a:solidFill>
              </a:rPr>
              <a:t>)=number of migrants from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origin</a:t>
            </a:r>
            <a:r>
              <a:rPr lang="en-US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i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to destination</a:t>
            </a:r>
            <a:r>
              <a:rPr lang="en-US" dirty="0"/>
              <a:t> </a:t>
            </a:r>
            <a:r>
              <a:rPr lang="en-US" i="1" dirty="0">
                <a:solidFill>
                  <a:schemeClr val="tx2"/>
                </a:solidFill>
              </a:rPr>
              <a:t>j</a:t>
            </a:r>
            <a:r>
              <a:rPr lang="en-US" dirty="0">
                <a:solidFill>
                  <a:schemeClr val="tx2"/>
                </a:solidFill>
              </a:rPr>
              <a:t> between t &amp; t+1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 = population, D = distance</a:t>
            </a:r>
            <a:endParaRPr lang="en-US" baseline="30000" dirty="0"/>
          </a:p>
          <a:p>
            <a:pPr eaLnBrk="1" hangingPunct="1"/>
            <a:r>
              <a:rPr lang="en-US" dirty="0" smtClean="0"/>
              <a:t>M(</a:t>
            </a:r>
            <a:r>
              <a:rPr lang="en-US" dirty="0" err="1" smtClean="0"/>
              <a:t>i,j,t</a:t>
            </a:r>
            <a:r>
              <a:rPr lang="en-US" dirty="0" smtClean="0"/>
              <a:t>) = c*P(</a:t>
            </a:r>
            <a:r>
              <a:rPr lang="en-US" dirty="0" err="1" smtClean="0"/>
              <a:t>i,t</a:t>
            </a:r>
            <a:r>
              <a:rPr lang="en-US" dirty="0" smtClean="0"/>
              <a:t>)</a:t>
            </a:r>
            <a:r>
              <a:rPr lang="en-US" sz="4400" baseline="30000" dirty="0" smtClean="0"/>
              <a:t>a</a:t>
            </a:r>
            <a:r>
              <a:rPr lang="en-US" sz="4400" baseline="-25000" dirty="0" smtClean="0"/>
              <a:t> </a:t>
            </a:r>
            <a:r>
              <a:rPr lang="en-US" dirty="0" smtClean="0"/>
              <a:t>*P(</a:t>
            </a:r>
            <a:r>
              <a:rPr lang="en-US" dirty="0" err="1" smtClean="0"/>
              <a:t>j,t</a:t>
            </a:r>
            <a:r>
              <a:rPr lang="en-US" dirty="0" smtClean="0"/>
              <a:t>)</a:t>
            </a:r>
            <a:r>
              <a:rPr lang="en-US" sz="4400" baseline="30000" dirty="0" smtClean="0"/>
              <a:t>b</a:t>
            </a:r>
            <a:r>
              <a:rPr lang="en-US" sz="4400" baseline="-25000" dirty="0" smtClean="0"/>
              <a:t> </a:t>
            </a:r>
            <a:r>
              <a:rPr lang="en-US" dirty="0" smtClean="0"/>
              <a:t>*D(</a:t>
            </a:r>
            <a:r>
              <a:rPr lang="en-US" dirty="0" err="1" smtClean="0"/>
              <a:t>i,j</a:t>
            </a:r>
            <a:r>
              <a:rPr lang="en-US" dirty="0" smtClean="0"/>
              <a:t>)</a:t>
            </a:r>
            <a:r>
              <a:rPr lang="en-US" sz="4400" baseline="30000" dirty="0" smtClean="0"/>
              <a:t>d</a:t>
            </a:r>
            <a:r>
              <a:rPr lang="en-US" sz="4400" baseline="-25000" dirty="0" smtClean="0"/>
              <a:t> 	 </a:t>
            </a:r>
            <a:r>
              <a:rPr lang="en-US" dirty="0" smtClean="0">
                <a:sym typeface="Wingdings" pitchFamily="2" charset="2"/>
              </a:rPr>
              <a:t> 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log </a:t>
            </a:r>
            <a:r>
              <a:rPr lang="en-US" dirty="0" smtClean="0"/>
              <a:t>M(</a:t>
            </a:r>
            <a:r>
              <a:rPr lang="en-US" dirty="0" err="1" smtClean="0"/>
              <a:t>i,j,t</a:t>
            </a:r>
            <a:r>
              <a:rPr lang="en-US" dirty="0" smtClean="0"/>
              <a:t>) = log c + a*</a:t>
            </a:r>
            <a:r>
              <a:rPr lang="en-US" dirty="0" smtClean="0">
                <a:sym typeface="Wingdings" pitchFamily="2" charset="2"/>
              </a:rPr>
              <a:t>log </a:t>
            </a:r>
            <a:r>
              <a:rPr lang="en-US" dirty="0" smtClean="0"/>
              <a:t>P(</a:t>
            </a:r>
            <a:r>
              <a:rPr lang="en-US" dirty="0" err="1" smtClean="0"/>
              <a:t>i,t</a:t>
            </a:r>
            <a:r>
              <a:rPr lang="en-US" dirty="0" smtClean="0"/>
              <a:t>) + b*</a:t>
            </a:r>
            <a:r>
              <a:rPr lang="en-US" dirty="0" smtClean="0">
                <a:sym typeface="Wingdings" pitchFamily="2" charset="2"/>
              </a:rPr>
              <a:t>log </a:t>
            </a:r>
            <a:r>
              <a:rPr lang="en-US" dirty="0" smtClean="0"/>
              <a:t>P(</a:t>
            </a:r>
            <a:r>
              <a:rPr lang="en-US" dirty="0" err="1" smtClean="0"/>
              <a:t>j,t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			+ d*</a:t>
            </a:r>
            <a:r>
              <a:rPr lang="en-US" dirty="0" smtClean="0">
                <a:sym typeface="Wingdings" pitchFamily="2" charset="2"/>
              </a:rPr>
              <a:t>log </a:t>
            </a:r>
            <a:r>
              <a:rPr lang="en-US" dirty="0" smtClean="0"/>
              <a:t>D(</a:t>
            </a:r>
            <a:r>
              <a:rPr lang="en-US" dirty="0" err="1" smtClean="0"/>
              <a:t>i,j</a:t>
            </a:r>
            <a:r>
              <a:rPr lang="en-US" dirty="0" smtClean="0"/>
              <a:t>).</a:t>
            </a:r>
          </a:p>
          <a:p>
            <a:pPr eaLnBrk="1" hangingPunct="1"/>
            <a:r>
              <a:rPr lang="en-US" dirty="0" smtClean="0"/>
              <a:t>This is a special case of a formula of Walter </a:t>
            </a:r>
            <a:r>
              <a:rPr lang="en-US" dirty="0" err="1" smtClean="0"/>
              <a:t>Isard</a:t>
            </a:r>
            <a:r>
              <a:rPr lang="en-US" dirty="0" smtClean="0"/>
              <a:t>, </a:t>
            </a:r>
            <a:r>
              <a:rPr lang="en-US" i="1" dirty="0" smtClean="0"/>
              <a:t>Methods of Regional Analysis</a:t>
            </a:r>
            <a:r>
              <a:rPr lang="en-US" dirty="0" smtClean="0"/>
              <a:t> 1961.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3"/>
          </a:xfrm>
        </p:spPr>
        <p:txBody>
          <a:bodyPr/>
          <a:lstStyle/>
          <a:p>
            <a:r>
              <a:rPr lang="en-US" smtClean="0"/>
              <a:t>Net migratory flows to</a:t>
            </a:r>
          </a:p>
        </p:txBody>
      </p:sp>
      <p:sp>
        <p:nvSpPr>
          <p:cNvPr id="5123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b="0" smtClean="0"/>
              <a:t>more developed regions </a:t>
            </a:r>
          </a:p>
        </p:txBody>
      </p:sp>
      <p:sp>
        <p:nvSpPr>
          <p:cNvPr id="512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3"/>
          </a:xfrm>
        </p:spPr>
        <p:txBody>
          <a:bodyPr/>
          <a:lstStyle/>
          <a:p>
            <a:pPr algn="ctr"/>
            <a:r>
              <a:rPr lang="en-US" sz="3600" b="0" smtClean="0"/>
              <a:t>USA</a:t>
            </a:r>
            <a:endParaRPr lang="en-US" b="0" smtClean="0"/>
          </a:p>
        </p:txBody>
      </p:sp>
      <p:sp>
        <p:nvSpPr>
          <p:cNvPr id="512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F4C85BCA-4839-4B7F-AD9F-68006AC8410E}" type="datetime1">
              <a:rPr lang="en-US" sz="1800" smtClean="0">
                <a:solidFill>
                  <a:schemeClr val="tx1"/>
                </a:solidFill>
              </a:rPr>
              <a:pPr eaLnBrk="1" hangingPunct="1"/>
              <a:t>5/4/2014</a:t>
            </a:fld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512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chemeClr val="tx1"/>
                </a:solidFill>
              </a:rPr>
              <a:t>Joel E. Cohen</a:t>
            </a:r>
          </a:p>
        </p:txBody>
      </p:sp>
      <p:sp>
        <p:nvSpPr>
          <p:cNvPr id="51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67400" y="6245225"/>
            <a:ext cx="2819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chemeClr val="tx1"/>
                </a:solidFill>
              </a:rPr>
              <a:t>cohen@rockefeller.edu</a:t>
            </a:r>
            <a:endParaRPr lang="en-US" sz="1400" smtClean="0">
              <a:solidFill>
                <a:schemeClr val="tx1"/>
              </a:solidFill>
            </a:endParaRPr>
          </a:p>
        </p:txBody>
      </p:sp>
      <p:pic>
        <p:nvPicPr>
          <p:cNvPr id="5128" name="Content Placeholder 10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563" y="2362200"/>
            <a:ext cx="4389437" cy="3713163"/>
          </a:xfrm>
        </p:spPr>
      </p:pic>
      <p:pic>
        <p:nvPicPr>
          <p:cNvPr id="5129" name="Content Placeholder 11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362200"/>
            <a:ext cx="4495800" cy="3733800"/>
          </a:xfrm>
        </p:spPr>
      </p:pic>
      <p:sp>
        <p:nvSpPr>
          <p:cNvPr id="5130" name="TextBox 5"/>
          <p:cNvSpPr txBox="1">
            <a:spLocks noChangeArrowheads="1"/>
          </p:cNvSpPr>
          <p:nvPr/>
        </p:nvSpPr>
        <p:spPr bwMode="auto">
          <a:xfrm>
            <a:off x="990600" y="2819400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8F3B2D"/>
                </a:solidFill>
              </a:rPr>
              <a:t>UNPD</a:t>
            </a:r>
          </a:p>
          <a:p>
            <a:pPr eaLnBrk="1" hangingPunct="1"/>
            <a:r>
              <a:rPr lang="en-US" sz="2000">
                <a:solidFill>
                  <a:srgbClr val="8F3B2D"/>
                </a:solidFill>
              </a:rPr>
              <a:t>estimate</a:t>
            </a:r>
          </a:p>
        </p:txBody>
      </p:sp>
      <p:cxnSp>
        <p:nvCxnSpPr>
          <p:cNvPr id="5131" name="Straight Arrow Connector 7"/>
          <p:cNvCxnSpPr>
            <a:cxnSpLocks noChangeShapeType="1"/>
          </p:cNvCxnSpPr>
          <p:nvPr/>
        </p:nvCxnSpPr>
        <p:spPr bwMode="auto">
          <a:xfrm>
            <a:off x="1752600" y="3429000"/>
            <a:ext cx="304800" cy="53340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971800" y="3538538"/>
            <a:ext cx="13398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WPP2010</a:t>
            </a:r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projection</a:t>
            </a:r>
          </a:p>
        </p:txBody>
      </p:sp>
      <p:cxnSp>
        <p:nvCxnSpPr>
          <p:cNvPr id="5133" name="Straight Arrow Connector 17"/>
          <p:cNvCxnSpPr>
            <a:cxnSpLocks noChangeShapeType="1"/>
          </p:cNvCxnSpPr>
          <p:nvPr/>
        </p:nvCxnSpPr>
        <p:spPr bwMode="auto">
          <a:xfrm flipH="1">
            <a:off x="3429000" y="4191000"/>
            <a:ext cx="381000" cy="45720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4" name="TextBox 20"/>
          <p:cNvSpPr txBox="1">
            <a:spLocks noChangeArrowheads="1"/>
          </p:cNvSpPr>
          <p:nvPr/>
        </p:nvSpPr>
        <p:spPr bwMode="auto">
          <a:xfrm>
            <a:off x="5486400" y="2590800"/>
            <a:ext cx="1765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B050"/>
                </a:solidFill>
              </a:rPr>
              <a:t>Gravity model</a:t>
            </a:r>
          </a:p>
        </p:txBody>
      </p: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7848600" y="3341688"/>
            <a:ext cx="96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6600"/>
                </a:solidFill>
              </a:rPr>
              <a:t>Linear </a:t>
            </a:r>
          </a:p>
          <a:p>
            <a:pPr eaLnBrk="1" hangingPunct="1"/>
            <a:r>
              <a:rPr lang="en-US" sz="2000">
                <a:solidFill>
                  <a:srgbClr val="CC6600"/>
                </a:solidFill>
              </a:rPr>
              <a:t>model</a:t>
            </a:r>
          </a:p>
        </p:txBody>
      </p:sp>
      <p:cxnSp>
        <p:nvCxnSpPr>
          <p:cNvPr id="5136" name="Straight Arrow Connector 22"/>
          <p:cNvCxnSpPr>
            <a:cxnSpLocks noChangeShapeType="1"/>
          </p:cNvCxnSpPr>
          <p:nvPr/>
        </p:nvCxnSpPr>
        <p:spPr bwMode="auto">
          <a:xfrm>
            <a:off x="7162800" y="2808288"/>
            <a:ext cx="457200" cy="11112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7" name="Straight Arrow Connector 24"/>
          <p:cNvCxnSpPr>
            <a:cxnSpLocks noChangeShapeType="1"/>
          </p:cNvCxnSpPr>
          <p:nvPr/>
        </p:nvCxnSpPr>
        <p:spPr bwMode="auto">
          <a:xfrm flipH="1" flipV="1">
            <a:off x="8153400" y="2990850"/>
            <a:ext cx="76200" cy="43815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estimates for 2 regions</a:t>
            </a:r>
          </a:p>
        </p:txBody>
      </p:sp>
      <p:sp>
        <p:nvSpPr>
          <p:cNvPr id="6147" name="Content Placeholder 9"/>
          <p:cNvSpPr>
            <a:spLocks noGrp="1"/>
          </p:cNvSpPr>
          <p:nvPr>
            <p:ph idx="1"/>
          </p:nvPr>
        </p:nvSpPr>
        <p:spPr>
          <a:xfrm>
            <a:off x="457200" y="1239915"/>
            <a:ext cx="8229600" cy="4525963"/>
          </a:xfrm>
        </p:spPr>
        <p:txBody>
          <a:bodyPr/>
          <a:lstStyle/>
          <a:p>
            <a:r>
              <a:rPr lang="en-US" dirty="0" smtClean="0"/>
              <a:t>L = less developed regions</a:t>
            </a:r>
          </a:p>
          <a:p>
            <a:r>
              <a:rPr lang="en-US" dirty="0" smtClean="0"/>
              <a:t>M = more developed regions</a:t>
            </a:r>
          </a:p>
          <a:p>
            <a:r>
              <a:rPr lang="en-US" dirty="0" smtClean="0"/>
              <a:t>N = net migration (in – out) </a:t>
            </a:r>
          </a:p>
          <a:p>
            <a:r>
              <a:rPr lang="en-US" dirty="0"/>
              <a:t>	</a:t>
            </a:r>
            <a:r>
              <a:rPr lang="en-US" dirty="0" smtClean="0"/>
              <a:t>from L less developed regions</a:t>
            </a:r>
          </a:p>
          <a:p>
            <a:r>
              <a:rPr lang="en-US" dirty="0"/>
              <a:t>	</a:t>
            </a:r>
            <a:r>
              <a:rPr lang="en-US" dirty="0" smtClean="0"/>
              <a:t>to M more developed regions</a:t>
            </a:r>
          </a:p>
          <a:p>
            <a:r>
              <a:rPr lang="en-US" dirty="0" smtClean="0"/>
              <a:t>L(t), M(t), N(t) = estimated numbers of people for t = 1950, 1955, …, 2005 in UN Population Division, </a:t>
            </a:r>
            <a:r>
              <a:rPr lang="en-US" i="1" dirty="0" smtClean="0"/>
              <a:t>World Population Prospects </a:t>
            </a:r>
            <a:r>
              <a:rPr lang="en-US" dirty="0" smtClean="0"/>
              <a:t>2010</a:t>
            </a:r>
          </a:p>
        </p:txBody>
      </p:sp>
      <p:sp>
        <p:nvSpPr>
          <p:cNvPr id="6148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D0DA0E92-22FB-4290-8D51-CF3A621EF3A2}" type="datetime1">
              <a:rPr lang="en-US" sz="1400" smtClean="0">
                <a:solidFill>
                  <a:schemeClr val="tx1"/>
                </a:solidFill>
              </a:rPr>
              <a:pPr eaLnBrk="1" hangingPunct="1"/>
              <a:t>5/4/2014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614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AB3B7A4-C8F4-426A-BAC6-D3955F81C7BA}" type="slidenum">
              <a:rPr lang="en-US" sz="14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0955"/>
            <a:ext cx="8229600" cy="1143000"/>
          </a:xfrm>
        </p:spPr>
        <p:txBody>
          <a:bodyPr/>
          <a:lstStyle/>
          <a:p>
            <a:r>
              <a:rPr lang="en-US" dirty="0" smtClean="0"/>
              <a:t>Gravity model for 2 regions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09485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Using exponents from Kim &amp; Cohen, </a:t>
                </a:r>
                <a:r>
                  <a:rPr lang="en-US" i="1" dirty="0" smtClean="0"/>
                  <a:t>International Migration Review</a:t>
                </a:r>
                <a:r>
                  <a:rPr lang="en-US" dirty="0" smtClean="0"/>
                  <a:t> 2010,</a:t>
                </a:r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𝑖𝑛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0.728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0.602</m:t>
                        </m:r>
                      </m:sup>
                    </m:sSup>
                  </m:oMath>
                </a14:m>
                <a:r>
                  <a:rPr lang="en-US" dirty="0" smtClean="0"/>
                  <a:t>, 	[L to M]</a:t>
                </a:r>
              </a:p>
              <a:p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𝑜𝑢𝑡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0.373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𝑀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0.948</m:t>
                        </m:r>
                      </m:sup>
                    </m:sSup>
                  </m:oMath>
                </a14:m>
                <a:r>
                  <a:rPr lang="en-US" dirty="0" smtClean="0"/>
                  <a:t>, 		[M to L]</a:t>
                </a:r>
              </a:p>
              <a:p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𝑖𝑛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𝑜𝑢𝑡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	[net </a:t>
                </a:r>
                <a:r>
                  <a:rPr lang="en-US" dirty="0" err="1" smtClean="0"/>
                  <a:t>mig</a:t>
                </a:r>
                <a:r>
                  <a:rPr lang="en-US" dirty="0" smtClean="0"/>
                  <a:t>]</a:t>
                </a:r>
              </a:p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to minimize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=1950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2005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Then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= 0.001856,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= -0.002483 .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09485"/>
                <a:ext cx="8229600" cy="4525963"/>
              </a:xfrm>
              <a:blipFill rotWithShape="1">
                <a:blip r:embed="rId2"/>
                <a:stretch>
                  <a:fillRect l="-1852" t="-1752" r="-889" b="-15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E5D38-12FB-4CFC-8FB4-448BE677ED13}" type="datetime1">
              <a:rPr lang="en-US" smtClean="0"/>
              <a:pPr>
                <a:defRPr/>
              </a:pPr>
              <a:t>5/4/2014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B85D4-45FF-4502-A62E-6A61032E77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7056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3">
      <a:dk1>
        <a:srgbClr val="808080"/>
      </a:dk1>
      <a:lt1>
        <a:srgbClr val="FFFFFF"/>
      </a:lt1>
      <a:dk2>
        <a:srgbClr val="0000FF"/>
      </a:dk2>
      <a:lt2>
        <a:srgbClr val="FFFF00"/>
      </a:lt2>
      <a:accent1>
        <a:srgbClr val="BBE0E3"/>
      </a:accent1>
      <a:accent2>
        <a:srgbClr val="333399"/>
      </a:accent2>
      <a:accent3>
        <a:srgbClr val="AAAA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808080"/>
        </a:dk1>
        <a:lt1>
          <a:srgbClr val="FFFFFF"/>
        </a:lt1>
        <a:dk2>
          <a:srgbClr val="0000FF"/>
        </a:dk2>
        <a:lt2>
          <a:srgbClr val="FFFF00"/>
        </a:lt2>
        <a:accent1>
          <a:srgbClr val="BBE0E3"/>
        </a:accent1>
        <a:accent2>
          <a:srgbClr val="333399"/>
        </a:accent2>
        <a:accent3>
          <a:srgbClr val="AAAA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7570</TotalTime>
  <Words>1216</Words>
  <Application>Microsoft Office PowerPoint</Application>
  <PresentationFormat>On-screen Show (4:3)</PresentationFormat>
  <Paragraphs>260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blank</vt:lpstr>
      <vt:lpstr>Custom Design</vt:lpstr>
      <vt:lpstr>Projection of net migration using a gravity model</vt:lpstr>
      <vt:lpstr>International migration affects population change differently in different regions.</vt:lpstr>
      <vt:lpstr>PowerPoint Presentation</vt:lpstr>
      <vt:lpstr>Why use numbers of migrants?</vt:lpstr>
      <vt:lpstr>Model should use variables that are not more difficult to project for decades than migration itself.</vt:lpstr>
      <vt:lpstr>Generalized gravity model</vt:lpstr>
      <vt:lpstr>Net migratory flows to</vt:lpstr>
      <vt:lpstr>UN estimates for 2 regions</vt:lpstr>
      <vt:lpstr>Gravity model for 2 regions</vt:lpstr>
      <vt:lpstr>Projecting future net migration</vt:lpstr>
      <vt:lpstr>Estimation &amp; projection for USA</vt:lpstr>
      <vt:lpstr>Linear model</vt:lpstr>
      <vt:lpstr>Critique (1)</vt:lpstr>
      <vt:lpstr>Critique (2)</vt:lpstr>
      <vt:lpstr>77,658 observations, 1950-2007 Kim &amp; Cohen, Internat. Migration Rev. 2010</vt:lpstr>
      <vt:lpstr>Which predictors matter most?</vt:lpstr>
      <vt:lpstr>Questions answered</vt:lpstr>
      <vt:lpstr>Future work</vt:lpstr>
      <vt:lpstr>Thank you! Questions?</vt:lpstr>
    </vt:vector>
  </TitlesOfParts>
  <Company>Rockefeller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 E. Cohen</dc:creator>
  <cp:lastModifiedBy>Christian Eigen-Zucchi</cp:lastModifiedBy>
  <cp:revision>1226</cp:revision>
  <dcterms:created xsi:type="dcterms:W3CDTF">2002-03-12T16:19:47Z</dcterms:created>
  <dcterms:modified xsi:type="dcterms:W3CDTF">2014-05-04T07:45:28Z</dcterms:modified>
</cp:coreProperties>
</file>